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Lst>
  <p:notesMasterIdLst>
    <p:notesMasterId r:id="rId106"/>
  </p:notesMasterIdLst>
  <p:sldIdLst>
    <p:sldId id="256" r:id="rId3"/>
    <p:sldId id="261" r:id="rId4"/>
    <p:sldId id="263" r:id="rId5"/>
    <p:sldId id="262" r:id="rId6"/>
    <p:sldId id="365" r:id="rId7"/>
    <p:sldId id="366" r:id="rId8"/>
    <p:sldId id="257" r:id="rId9"/>
    <p:sldId id="258" r:id="rId10"/>
    <p:sldId id="259" r:id="rId11"/>
    <p:sldId id="364" r:id="rId12"/>
    <p:sldId id="265" r:id="rId13"/>
    <p:sldId id="266" r:id="rId14"/>
    <p:sldId id="271" r:id="rId15"/>
    <p:sldId id="272" r:id="rId16"/>
    <p:sldId id="270" r:id="rId17"/>
    <p:sldId id="273" r:id="rId18"/>
    <p:sldId id="281" r:id="rId19"/>
    <p:sldId id="282" r:id="rId20"/>
    <p:sldId id="341" r:id="rId21"/>
    <p:sldId id="342" r:id="rId22"/>
    <p:sldId id="283" r:id="rId23"/>
    <p:sldId id="368" r:id="rId24"/>
    <p:sldId id="284" r:id="rId25"/>
    <p:sldId id="360" r:id="rId26"/>
    <p:sldId id="285" r:id="rId27"/>
    <p:sldId id="287" r:id="rId28"/>
    <p:sldId id="288" r:id="rId29"/>
    <p:sldId id="289" r:id="rId30"/>
    <p:sldId id="290" r:id="rId31"/>
    <p:sldId id="291" r:id="rId32"/>
    <p:sldId id="292" r:id="rId33"/>
    <p:sldId id="293" r:id="rId34"/>
    <p:sldId id="294" r:id="rId35"/>
    <p:sldId id="295" r:id="rId36"/>
    <p:sldId id="367" r:id="rId37"/>
    <p:sldId id="296" r:id="rId38"/>
    <p:sldId id="297" r:id="rId39"/>
    <p:sldId id="298" r:id="rId40"/>
    <p:sldId id="299" r:id="rId41"/>
    <p:sldId id="300" r:id="rId42"/>
    <p:sldId id="359" r:id="rId43"/>
    <p:sldId id="304" r:id="rId44"/>
    <p:sldId id="305" r:id="rId45"/>
    <p:sldId id="361" r:id="rId46"/>
    <p:sldId id="362" r:id="rId47"/>
    <p:sldId id="363" r:id="rId48"/>
    <p:sldId id="309" r:id="rId49"/>
    <p:sldId id="310" r:id="rId50"/>
    <p:sldId id="311" r:id="rId51"/>
    <p:sldId id="312" r:id="rId52"/>
    <p:sldId id="355" r:id="rId53"/>
    <p:sldId id="356" r:id="rId54"/>
    <p:sldId id="357" r:id="rId55"/>
    <p:sldId id="354" r:id="rId56"/>
    <p:sldId id="358" r:id="rId57"/>
    <p:sldId id="313" r:id="rId58"/>
    <p:sldId id="314" r:id="rId59"/>
    <p:sldId id="315" r:id="rId60"/>
    <p:sldId id="316" r:id="rId61"/>
    <p:sldId id="317" r:id="rId62"/>
    <p:sldId id="322" r:id="rId63"/>
    <p:sldId id="323" r:id="rId64"/>
    <p:sldId id="349" r:id="rId65"/>
    <p:sldId id="324" r:id="rId66"/>
    <p:sldId id="347" r:id="rId67"/>
    <p:sldId id="348" r:id="rId68"/>
    <p:sldId id="325" r:id="rId69"/>
    <p:sldId id="326" r:id="rId70"/>
    <p:sldId id="327" r:id="rId71"/>
    <p:sldId id="328" r:id="rId72"/>
    <p:sldId id="329" r:id="rId73"/>
    <p:sldId id="330" r:id="rId74"/>
    <p:sldId id="331" r:id="rId75"/>
    <p:sldId id="332" r:id="rId76"/>
    <p:sldId id="370" r:id="rId77"/>
    <p:sldId id="369" r:id="rId78"/>
    <p:sldId id="371" r:id="rId79"/>
    <p:sldId id="372" r:id="rId80"/>
    <p:sldId id="373" r:id="rId81"/>
    <p:sldId id="374" r:id="rId82"/>
    <p:sldId id="343" r:id="rId83"/>
    <p:sldId id="344" r:id="rId84"/>
    <p:sldId id="345" r:id="rId85"/>
    <p:sldId id="346" r:id="rId86"/>
    <p:sldId id="333" r:id="rId87"/>
    <p:sldId id="334" r:id="rId88"/>
    <p:sldId id="335" r:id="rId89"/>
    <p:sldId id="336" r:id="rId90"/>
    <p:sldId id="337" r:id="rId91"/>
    <p:sldId id="338" r:id="rId92"/>
    <p:sldId id="353" r:id="rId93"/>
    <p:sldId id="352" r:id="rId94"/>
    <p:sldId id="267" r:id="rId95"/>
    <p:sldId id="268" r:id="rId96"/>
    <p:sldId id="269" r:id="rId97"/>
    <p:sldId id="274" r:id="rId98"/>
    <p:sldId id="301" r:id="rId99"/>
    <p:sldId id="302" r:id="rId100"/>
    <p:sldId id="303" r:id="rId101"/>
    <p:sldId id="306" r:id="rId102"/>
    <p:sldId id="307" r:id="rId103"/>
    <p:sldId id="308" r:id="rId104"/>
    <p:sldId id="339" r:id="rId105"/>
  </p:sldIdLst>
  <p:sldSz cx="12192000" cy="6858000"/>
  <p:notesSz cx="6858000" cy="9144000"/>
  <p:defaultTextStyle>
    <a:defPPr>
      <a:defRPr lang="en-US"/>
    </a:defPPr>
    <a:lvl1pPr algn="ctr" rtl="0" fontAlgn="base">
      <a:spcBef>
        <a:spcPct val="0"/>
      </a:spcBef>
      <a:spcAft>
        <a:spcPct val="0"/>
      </a:spcAft>
      <a:defRPr sz="3200" kern="1200">
        <a:solidFill>
          <a:schemeClr val="tx1"/>
        </a:solidFill>
        <a:latin typeface="Times New Roman" panose="02020603050405020304" pitchFamily="18" charset="0"/>
        <a:ea typeface="+mn-ea"/>
        <a:cs typeface="+mn-cs"/>
      </a:defRPr>
    </a:lvl1pPr>
    <a:lvl2pPr marL="457200" algn="ctr" rtl="0" fontAlgn="base">
      <a:spcBef>
        <a:spcPct val="0"/>
      </a:spcBef>
      <a:spcAft>
        <a:spcPct val="0"/>
      </a:spcAft>
      <a:defRPr sz="3200" kern="1200">
        <a:solidFill>
          <a:schemeClr val="tx1"/>
        </a:solidFill>
        <a:latin typeface="Times New Roman" panose="02020603050405020304" pitchFamily="18" charset="0"/>
        <a:ea typeface="+mn-ea"/>
        <a:cs typeface="+mn-cs"/>
      </a:defRPr>
    </a:lvl2pPr>
    <a:lvl3pPr marL="914400" algn="ctr" rtl="0" fontAlgn="base">
      <a:spcBef>
        <a:spcPct val="0"/>
      </a:spcBef>
      <a:spcAft>
        <a:spcPct val="0"/>
      </a:spcAft>
      <a:defRPr sz="3200" kern="1200">
        <a:solidFill>
          <a:schemeClr val="tx1"/>
        </a:solidFill>
        <a:latin typeface="Times New Roman" panose="02020603050405020304" pitchFamily="18" charset="0"/>
        <a:ea typeface="+mn-ea"/>
        <a:cs typeface="+mn-cs"/>
      </a:defRPr>
    </a:lvl3pPr>
    <a:lvl4pPr marL="1371600" algn="ctr" rtl="0" fontAlgn="base">
      <a:spcBef>
        <a:spcPct val="0"/>
      </a:spcBef>
      <a:spcAft>
        <a:spcPct val="0"/>
      </a:spcAft>
      <a:defRPr sz="3200" kern="1200">
        <a:solidFill>
          <a:schemeClr val="tx1"/>
        </a:solidFill>
        <a:latin typeface="Times New Roman" panose="02020603050405020304" pitchFamily="18" charset="0"/>
        <a:ea typeface="+mn-ea"/>
        <a:cs typeface="+mn-cs"/>
      </a:defRPr>
    </a:lvl4pPr>
    <a:lvl5pPr marL="1828800" algn="ctr" rtl="0" fontAlgn="base">
      <a:spcBef>
        <a:spcPct val="0"/>
      </a:spcBef>
      <a:spcAft>
        <a:spcPct val="0"/>
      </a:spcAft>
      <a:defRPr sz="3200" kern="1200">
        <a:solidFill>
          <a:schemeClr val="tx1"/>
        </a:solidFill>
        <a:latin typeface="Times New Roman" panose="02020603050405020304" pitchFamily="18" charset="0"/>
        <a:ea typeface="+mn-ea"/>
        <a:cs typeface="+mn-cs"/>
      </a:defRPr>
    </a:lvl5pPr>
    <a:lvl6pPr marL="2286000" algn="l" defTabSz="914400" rtl="0" eaLnBrk="1" latinLnBrk="0" hangingPunct="1">
      <a:defRPr sz="3200" kern="1200">
        <a:solidFill>
          <a:schemeClr val="tx1"/>
        </a:solidFill>
        <a:latin typeface="Times New Roman" panose="02020603050405020304" pitchFamily="18" charset="0"/>
        <a:ea typeface="+mn-ea"/>
        <a:cs typeface="+mn-cs"/>
      </a:defRPr>
    </a:lvl6pPr>
    <a:lvl7pPr marL="2743200" algn="l" defTabSz="914400" rtl="0" eaLnBrk="1" latinLnBrk="0" hangingPunct="1">
      <a:defRPr sz="3200" kern="1200">
        <a:solidFill>
          <a:schemeClr val="tx1"/>
        </a:solidFill>
        <a:latin typeface="Times New Roman" panose="02020603050405020304" pitchFamily="18" charset="0"/>
        <a:ea typeface="+mn-ea"/>
        <a:cs typeface="+mn-cs"/>
      </a:defRPr>
    </a:lvl7pPr>
    <a:lvl8pPr marL="3200400" algn="l" defTabSz="914400" rtl="0" eaLnBrk="1" latinLnBrk="0" hangingPunct="1">
      <a:defRPr sz="3200" kern="1200">
        <a:solidFill>
          <a:schemeClr val="tx1"/>
        </a:solidFill>
        <a:latin typeface="Times New Roman" panose="02020603050405020304" pitchFamily="18" charset="0"/>
        <a:ea typeface="+mn-ea"/>
        <a:cs typeface="+mn-cs"/>
      </a:defRPr>
    </a:lvl8pPr>
    <a:lvl9pPr marL="3657600" algn="l" defTabSz="914400" rtl="0" eaLnBrk="1" latinLnBrk="0" hangingPunct="1">
      <a:defRPr sz="32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9" autoAdjust="0"/>
    <p:restoredTop sz="94683" autoAdjust="0"/>
  </p:normalViewPr>
  <p:slideViewPr>
    <p:cSldViewPr snapToGrid="0">
      <p:cViewPr varScale="1">
        <p:scale>
          <a:sx n="81" d="100"/>
          <a:sy n="81" d="100"/>
        </p:scale>
        <p:origin x="120" y="32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presProps" Target="presProps.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atin typeface="Arial" charset="0"/>
              </a:defRPr>
            </a:lvl1pPr>
          </a:lstStyle>
          <a:p>
            <a:pPr>
              <a:defRPr/>
            </a:pPr>
            <a:endParaRPr lang="en-US"/>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8806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atin typeface="Arial" charset="0"/>
              </a:defRPr>
            </a:lvl1pPr>
          </a:lstStyle>
          <a:p>
            <a:pPr>
              <a:defRPr/>
            </a:pPr>
            <a:endParaRPr lang="en-US"/>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823947E7-1B13-4DAD-B157-49BD77A670F1}"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anose="020B0604020202020204" pitchFamily="34" charset="0"/>
              </a:defRPr>
            </a:lvl1pPr>
            <a:lvl2pPr marL="742950" indent="-285750" algn="l" eaLnBrk="0" hangingPunct="0">
              <a:spcBef>
                <a:spcPct val="30000"/>
              </a:spcBef>
              <a:defRPr sz="1200">
                <a:solidFill>
                  <a:schemeClr val="tx1"/>
                </a:solidFill>
                <a:latin typeface="Arial" panose="020B0604020202020204" pitchFamily="34" charset="0"/>
              </a:defRPr>
            </a:lvl2pPr>
            <a:lvl3pPr marL="1143000" indent="-228600" algn="l" eaLnBrk="0" hangingPunct="0">
              <a:spcBef>
                <a:spcPct val="30000"/>
              </a:spcBef>
              <a:defRPr sz="1200">
                <a:solidFill>
                  <a:schemeClr val="tx1"/>
                </a:solidFill>
                <a:latin typeface="Arial" panose="020B0604020202020204" pitchFamily="34" charset="0"/>
              </a:defRPr>
            </a:lvl3pPr>
            <a:lvl4pPr marL="1600200" indent="-228600" algn="l" eaLnBrk="0" hangingPunct="0">
              <a:spcBef>
                <a:spcPct val="30000"/>
              </a:spcBef>
              <a:defRPr sz="1200">
                <a:solidFill>
                  <a:schemeClr val="tx1"/>
                </a:solidFill>
                <a:latin typeface="Arial" panose="020B0604020202020204" pitchFamily="34" charset="0"/>
              </a:defRPr>
            </a:lvl4pPr>
            <a:lvl5pPr marL="2057400" indent="-228600" algn="l"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39A9E983-766A-438F-B350-F4A06E52298D}" type="slidenum">
              <a:rPr lang="en-US" altLang="en-US"/>
              <a:pPr algn="r" eaLnBrk="1" hangingPunct="1">
                <a:spcBef>
                  <a:spcPct val="0"/>
                </a:spcBef>
              </a:pPr>
              <a:t>1</a:t>
            </a:fld>
            <a:endParaRPr lang="en-US" altLang="en-US"/>
          </a:p>
        </p:txBody>
      </p:sp>
      <p:sp>
        <p:nvSpPr>
          <p:cNvPr id="89091" name="Rectangle 2"/>
          <p:cNvSpPr>
            <a:spLocks noGrp="1" noRot="1" noChangeAspect="1" noChangeArrowheads="1" noTextEdit="1"/>
          </p:cNvSpPr>
          <p:nvPr>
            <p:ph type="sldImg"/>
          </p:nvPr>
        </p:nvSpPr>
        <p:spPr>
          <a:xfrm>
            <a:off x="381000" y="685800"/>
            <a:ext cx="6096000" cy="3429000"/>
          </a:xfrm>
          <a:ln/>
        </p:spPr>
      </p:sp>
      <p:sp>
        <p:nvSpPr>
          <p:cNvPr id="89092" name="Rectangle 3"/>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anose="020B0604020202020204" pitchFamily="34" charset="0"/>
              </a:defRPr>
            </a:lvl1pPr>
            <a:lvl2pPr marL="742950" indent="-285750" algn="l" eaLnBrk="0" hangingPunct="0">
              <a:spcBef>
                <a:spcPct val="30000"/>
              </a:spcBef>
              <a:defRPr sz="1200">
                <a:solidFill>
                  <a:schemeClr val="tx1"/>
                </a:solidFill>
                <a:latin typeface="Arial" panose="020B0604020202020204" pitchFamily="34" charset="0"/>
              </a:defRPr>
            </a:lvl2pPr>
            <a:lvl3pPr marL="1143000" indent="-228600" algn="l" eaLnBrk="0" hangingPunct="0">
              <a:spcBef>
                <a:spcPct val="30000"/>
              </a:spcBef>
              <a:defRPr sz="1200">
                <a:solidFill>
                  <a:schemeClr val="tx1"/>
                </a:solidFill>
                <a:latin typeface="Arial" panose="020B0604020202020204" pitchFamily="34" charset="0"/>
              </a:defRPr>
            </a:lvl3pPr>
            <a:lvl4pPr marL="1600200" indent="-228600" algn="l" eaLnBrk="0" hangingPunct="0">
              <a:spcBef>
                <a:spcPct val="30000"/>
              </a:spcBef>
              <a:defRPr sz="1200">
                <a:solidFill>
                  <a:schemeClr val="tx1"/>
                </a:solidFill>
                <a:latin typeface="Arial" panose="020B0604020202020204" pitchFamily="34" charset="0"/>
              </a:defRPr>
            </a:lvl4pPr>
            <a:lvl5pPr marL="2057400" indent="-228600" algn="l"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28ED5C02-CA6C-4BBA-A446-67CEDB647CB5}" type="slidenum">
              <a:rPr lang="en-US" altLang="en-US"/>
              <a:pPr algn="r" eaLnBrk="1" hangingPunct="1">
                <a:spcBef>
                  <a:spcPct val="0"/>
                </a:spcBef>
              </a:pPr>
              <a:t>7</a:t>
            </a:fld>
            <a:endParaRPr lang="en-US" altLang="en-US"/>
          </a:p>
        </p:txBody>
      </p:sp>
      <p:sp>
        <p:nvSpPr>
          <p:cNvPr id="90115" name="Rectangle 2"/>
          <p:cNvSpPr>
            <a:spLocks noGrp="1" noRot="1" noChangeAspect="1" noChangeArrowheads="1" noTextEdit="1"/>
          </p:cNvSpPr>
          <p:nvPr>
            <p:ph type="sldImg"/>
          </p:nvPr>
        </p:nvSpPr>
        <p:spPr>
          <a:xfrm>
            <a:off x="381000" y="685800"/>
            <a:ext cx="6096000" cy="3429000"/>
          </a:xfrm>
          <a:ln/>
        </p:spPr>
      </p:sp>
      <p:sp>
        <p:nvSpPr>
          <p:cNvPr id="90116" name="Rectangle 3"/>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03485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Tanenbaum &amp; Van Steen, Distributed Systems: Principles and Paradigms, 2e, (c) 2007 Prentice-Hall, Inc. All rights reserved. 0-13-239227-5</a:t>
            </a:r>
          </a:p>
        </p:txBody>
      </p:sp>
      <p:sp>
        <p:nvSpPr>
          <p:cNvPr id="6" name="Rectangle 6"/>
          <p:cNvSpPr>
            <a:spLocks noGrp="1" noChangeArrowheads="1"/>
          </p:cNvSpPr>
          <p:nvPr>
            <p:ph type="sldNum" sz="quarter" idx="12"/>
          </p:nvPr>
        </p:nvSpPr>
        <p:spPr>
          <a:ln/>
        </p:spPr>
        <p:txBody>
          <a:bodyPr/>
          <a:lstStyle>
            <a:lvl1pPr>
              <a:defRPr/>
            </a:lvl1pPr>
          </a:lstStyle>
          <a:p>
            <a:fld id="{9040D797-31CA-43EB-B99F-C1650CF6CBD6}" type="slidenum">
              <a:rPr lang="en-US" altLang="en-US"/>
              <a:pPr/>
              <a:t>‹#›</a:t>
            </a:fld>
            <a:endParaRPr lang="en-US" altLang="en-US"/>
          </a:p>
        </p:txBody>
      </p:sp>
    </p:spTree>
    <p:extLst>
      <p:ext uri="{BB962C8B-B14F-4D97-AF65-F5344CB8AC3E}">
        <p14:creationId xmlns:p14="http://schemas.microsoft.com/office/powerpoint/2010/main" val="612787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Tanenbaum &amp; Van Steen, Distributed Systems: Principles and Paradigms, 2e, (c) 2007 Prentice-Hall, Inc. All rights reserved. 0-13-239227-5</a:t>
            </a:r>
          </a:p>
        </p:txBody>
      </p:sp>
      <p:sp>
        <p:nvSpPr>
          <p:cNvPr id="6" name="Rectangle 6"/>
          <p:cNvSpPr>
            <a:spLocks noGrp="1" noChangeArrowheads="1"/>
          </p:cNvSpPr>
          <p:nvPr>
            <p:ph type="sldNum" sz="quarter" idx="12"/>
          </p:nvPr>
        </p:nvSpPr>
        <p:spPr>
          <a:ln/>
        </p:spPr>
        <p:txBody>
          <a:bodyPr/>
          <a:lstStyle>
            <a:lvl1pPr>
              <a:defRPr/>
            </a:lvl1pPr>
          </a:lstStyle>
          <a:p>
            <a:fld id="{F0712636-A393-498F-BDC6-829BE5D8AA10}" type="slidenum">
              <a:rPr lang="en-US" altLang="en-US"/>
              <a:pPr/>
              <a:t>‹#›</a:t>
            </a:fld>
            <a:endParaRPr lang="en-US" altLang="en-US"/>
          </a:p>
        </p:txBody>
      </p:sp>
    </p:spTree>
    <p:extLst>
      <p:ext uri="{BB962C8B-B14F-4D97-AF65-F5344CB8AC3E}">
        <p14:creationId xmlns:p14="http://schemas.microsoft.com/office/powerpoint/2010/main" val="3136032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0"/>
            <a:ext cx="3048000" cy="6553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8940800" cy="6553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Tanenbaum &amp; Van Steen, Distributed Systems: Principles and Paradigms, 2e, (c) 2007 Prentice-Hall, Inc. All rights reserved. 0-13-239227-5</a:t>
            </a:r>
          </a:p>
        </p:txBody>
      </p:sp>
      <p:sp>
        <p:nvSpPr>
          <p:cNvPr id="6" name="Rectangle 6"/>
          <p:cNvSpPr>
            <a:spLocks noGrp="1" noChangeArrowheads="1"/>
          </p:cNvSpPr>
          <p:nvPr>
            <p:ph type="sldNum" sz="quarter" idx="12"/>
          </p:nvPr>
        </p:nvSpPr>
        <p:spPr>
          <a:ln/>
        </p:spPr>
        <p:txBody>
          <a:bodyPr/>
          <a:lstStyle>
            <a:lvl1pPr>
              <a:defRPr/>
            </a:lvl1pPr>
          </a:lstStyle>
          <a:p>
            <a:fld id="{BD8BC270-5CA5-4805-8D20-972C5344AC25}" type="slidenum">
              <a:rPr lang="en-US" altLang="en-US"/>
              <a:pPr/>
              <a:t>‹#›</a:t>
            </a:fld>
            <a:endParaRPr lang="en-US" altLang="en-US"/>
          </a:p>
        </p:txBody>
      </p:sp>
    </p:spTree>
    <p:extLst>
      <p:ext uri="{BB962C8B-B14F-4D97-AF65-F5344CB8AC3E}">
        <p14:creationId xmlns:p14="http://schemas.microsoft.com/office/powerpoint/2010/main" val="1656507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F402CF-A0C2-406B-9124-DC03F12DED51}" type="slidenum">
              <a:rPr lang="en-US" altLang="en-US"/>
              <a:pPr/>
              <a:t>‹#›</a:t>
            </a:fld>
            <a:endParaRPr lang="en-US" altLang="en-US"/>
          </a:p>
        </p:txBody>
      </p:sp>
    </p:spTree>
    <p:extLst>
      <p:ext uri="{BB962C8B-B14F-4D97-AF65-F5344CB8AC3E}">
        <p14:creationId xmlns:p14="http://schemas.microsoft.com/office/powerpoint/2010/main" val="2043040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53B07F7-C6D2-44A6-B15C-F3519E3739DE}" type="slidenum">
              <a:rPr lang="en-US" altLang="en-US"/>
              <a:pPr/>
              <a:t>‹#›</a:t>
            </a:fld>
            <a:endParaRPr lang="en-US" altLang="en-US"/>
          </a:p>
        </p:txBody>
      </p:sp>
    </p:spTree>
    <p:extLst>
      <p:ext uri="{BB962C8B-B14F-4D97-AF65-F5344CB8AC3E}">
        <p14:creationId xmlns:p14="http://schemas.microsoft.com/office/powerpoint/2010/main" val="2061608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0EDEE20-7D57-4FF8-A0DC-AE30F651DE8C}" type="slidenum">
              <a:rPr lang="en-US" altLang="en-US"/>
              <a:pPr/>
              <a:t>‹#›</a:t>
            </a:fld>
            <a:endParaRPr lang="en-US" altLang="en-US"/>
          </a:p>
        </p:txBody>
      </p:sp>
    </p:spTree>
    <p:extLst>
      <p:ext uri="{BB962C8B-B14F-4D97-AF65-F5344CB8AC3E}">
        <p14:creationId xmlns:p14="http://schemas.microsoft.com/office/powerpoint/2010/main" val="3541863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26EC7FC-2800-436B-B99A-8E7BCDE2B81B}" type="slidenum">
              <a:rPr lang="en-US" altLang="en-US"/>
              <a:pPr/>
              <a:t>‹#›</a:t>
            </a:fld>
            <a:endParaRPr lang="en-US" altLang="en-US"/>
          </a:p>
        </p:txBody>
      </p:sp>
    </p:spTree>
    <p:extLst>
      <p:ext uri="{BB962C8B-B14F-4D97-AF65-F5344CB8AC3E}">
        <p14:creationId xmlns:p14="http://schemas.microsoft.com/office/powerpoint/2010/main" val="35545773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124731A1-52C3-44DD-A5F6-F28F69A9BAA8}" type="slidenum">
              <a:rPr lang="en-US" altLang="en-US"/>
              <a:pPr/>
              <a:t>‹#›</a:t>
            </a:fld>
            <a:endParaRPr lang="en-US" altLang="en-US"/>
          </a:p>
        </p:txBody>
      </p:sp>
    </p:spTree>
    <p:extLst>
      <p:ext uri="{BB962C8B-B14F-4D97-AF65-F5344CB8AC3E}">
        <p14:creationId xmlns:p14="http://schemas.microsoft.com/office/powerpoint/2010/main" val="1702013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71A16838-1B05-4441-AFED-02703A1304EB}" type="slidenum">
              <a:rPr lang="en-US" altLang="en-US"/>
              <a:pPr/>
              <a:t>‹#›</a:t>
            </a:fld>
            <a:endParaRPr lang="en-US" altLang="en-US"/>
          </a:p>
        </p:txBody>
      </p:sp>
    </p:spTree>
    <p:extLst>
      <p:ext uri="{BB962C8B-B14F-4D97-AF65-F5344CB8AC3E}">
        <p14:creationId xmlns:p14="http://schemas.microsoft.com/office/powerpoint/2010/main" val="516963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98E0643B-349B-43D5-AC42-B519B5652B01}" type="slidenum">
              <a:rPr lang="en-US" altLang="en-US"/>
              <a:pPr/>
              <a:t>‹#›</a:t>
            </a:fld>
            <a:endParaRPr lang="en-US" altLang="en-US"/>
          </a:p>
        </p:txBody>
      </p:sp>
    </p:spTree>
    <p:extLst>
      <p:ext uri="{BB962C8B-B14F-4D97-AF65-F5344CB8AC3E}">
        <p14:creationId xmlns:p14="http://schemas.microsoft.com/office/powerpoint/2010/main" val="916725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F92E89A-777D-49ED-BA76-4505F4963652}" type="slidenum">
              <a:rPr lang="en-US" altLang="en-US"/>
              <a:pPr/>
              <a:t>‹#›</a:t>
            </a:fld>
            <a:endParaRPr lang="en-US" altLang="en-US"/>
          </a:p>
        </p:txBody>
      </p:sp>
    </p:spTree>
    <p:extLst>
      <p:ext uri="{BB962C8B-B14F-4D97-AF65-F5344CB8AC3E}">
        <p14:creationId xmlns:p14="http://schemas.microsoft.com/office/powerpoint/2010/main" val="3642750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Tanenbaum &amp; Van Steen, Distributed Systems: Principles and Paradigms, 2e, (c) 2007 Prentice-Hall, Inc. All rights reserved. 0-13-239227-5</a:t>
            </a:r>
          </a:p>
        </p:txBody>
      </p:sp>
      <p:sp>
        <p:nvSpPr>
          <p:cNvPr id="6" name="Rectangle 6"/>
          <p:cNvSpPr>
            <a:spLocks noGrp="1" noChangeArrowheads="1"/>
          </p:cNvSpPr>
          <p:nvPr>
            <p:ph type="sldNum" sz="quarter" idx="12"/>
          </p:nvPr>
        </p:nvSpPr>
        <p:spPr>
          <a:ln/>
        </p:spPr>
        <p:txBody>
          <a:bodyPr/>
          <a:lstStyle>
            <a:lvl1pPr>
              <a:defRPr/>
            </a:lvl1pPr>
          </a:lstStyle>
          <a:p>
            <a:fld id="{D86E4691-D6B2-4FF5-86BC-9E9F83FE04C0}" type="slidenum">
              <a:rPr lang="en-US" altLang="en-US"/>
              <a:pPr/>
              <a:t>‹#›</a:t>
            </a:fld>
            <a:endParaRPr lang="en-US" altLang="en-US"/>
          </a:p>
        </p:txBody>
      </p:sp>
    </p:spTree>
    <p:extLst>
      <p:ext uri="{BB962C8B-B14F-4D97-AF65-F5344CB8AC3E}">
        <p14:creationId xmlns:p14="http://schemas.microsoft.com/office/powerpoint/2010/main" val="3242990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5D57132B-8833-432F-82C0-B66A8698B93B}" type="slidenum">
              <a:rPr lang="en-US" altLang="en-US"/>
              <a:pPr/>
              <a:t>‹#›</a:t>
            </a:fld>
            <a:endParaRPr lang="en-US" altLang="en-US"/>
          </a:p>
        </p:txBody>
      </p:sp>
    </p:spTree>
    <p:extLst>
      <p:ext uri="{BB962C8B-B14F-4D97-AF65-F5344CB8AC3E}">
        <p14:creationId xmlns:p14="http://schemas.microsoft.com/office/powerpoint/2010/main" val="25669175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BA054D8-D27B-4AA8-9859-49F0E4FEFA18}" type="slidenum">
              <a:rPr lang="en-US" altLang="en-US"/>
              <a:pPr/>
              <a:t>‹#›</a:t>
            </a:fld>
            <a:endParaRPr lang="en-US" altLang="en-US"/>
          </a:p>
        </p:txBody>
      </p:sp>
    </p:spTree>
    <p:extLst>
      <p:ext uri="{BB962C8B-B14F-4D97-AF65-F5344CB8AC3E}">
        <p14:creationId xmlns:p14="http://schemas.microsoft.com/office/powerpoint/2010/main" val="17643480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43BCC8B-FEF6-4298-9C6F-3CB1F92A4D99}" type="slidenum">
              <a:rPr lang="en-US" altLang="en-US"/>
              <a:pPr/>
              <a:t>‹#›</a:t>
            </a:fld>
            <a:endParaRPr lang="en-US" altLang="en-US"/>
          </a:p>
        </p:txBody>
      </p:sp>
    </p:spTree>
    <p:extLst>
      <p:ext uri="{BB962C8B-B14F-4D97-AF65-F5344CB8AC3E}">
        <p14:creationId xmlns:p14="http://schemas.microsoft.com/office/powerpoint/2010/main" val="3138025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Tanenbaum &amp; Van Steen, Distributed Systems: Principles and Paradigms, 2e, (c) 2007 Prentice-Hall, Inc. All rights reserved. 0-13-239227-5</a:t>
            </a:r>
          </a:p>
        </p:txBody>
      </p:sp>
      <p:sp>
        <p:nvSpPr>
          <p:cNvPr id="6" name="Rectangle 6"/>
          <p:cNvSpPr>
            <a:spLocks noGrp="1" noChangeArrowheads="1"/>
          </p:cNvSpPr>
          <p:nvPr>
            <p:ph type="sldNum" sz="quarter" idx="12"/>
          </p:nvPr>
        </p:nvSpPr>
        <p:spPr>
          <a:ln/>
        </p:spPr>
        <p:txBody>
          <a:bodyPr/>
          <a:lstStyle>
            <a:lvl1pPr>
              <a:defRPr/>
            </a:lvl1pPr>
          </a:lstStyle>
          <a:p>
            <a:fld id="{61268F7E-AD07-4E1F-91E9-C45394242BEC}" type="slidenum">
              <a:rPr lang="en-US" altLang="en-US"/>
              <a:pPr/>
              <a:t>‹#›</a:t>
            </a:fld>
            <a:endParaRPr lang="en-US" altLang="en-US"/>
          </a:p>
        </p:txBody>
      </p:sp>
    </p:spTree>
    <p:extLst>
      <p:ext uri="{BB962C8B-B14F-4D97-AF65-F5344CB8AC3E}">
        <p14:creationId xmlns:p14="http://schemas.microsoft.com/office/powerpoint/2010/main" val="1994153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5715000"/>
            <a:ext cx="5994400" cy="83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5715000"/>
            <a:ext cx="5994400" cy="83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Tanenbaum &amp; Van Steen, Distributed Systems: Principles and Paradigms, 2e, (c) 2007 Prentice-Hall, Inc. All rights reserved. 0-13-239227-5</a:t>
            </a:r>
          </a:p>
        </p:txBody>
      </p:sp>
      <p:sp>
        <p:nvSpPr>
          <p:cNvPr id="7" name="Rectangle 6"/>
          <p:cNvSpPr>
            <a:spLocks noGrp="1" noChangeArrowheads="1"/>
          </p:cNvSpPr>
          <p:nvPr>
            <p:ph type="sldNum" sz="quarter" idx="12"/>
          </p:nvPr>
        </p:nvSpPr>
        <p:spPr>
          <a:ln/>
        </p:spPr>
        <p:txBody>
          <a:bodyPr/>
          <a:lstStyle>
            <a:lvl1pPr>
              <a:defRPr/>
            </a:lvl1pPr>
          </a:lstStyle>
          <a:p>
            <a:fld id="{D9AC2F98-4CE0-4E9D-96CF-2508721B9E96}" type="slidenum">
              <a:rPr lang="en-US" altLang="en-US"/>
              <a:pPr/>
              <a:t>‹#›</a:t>
            </a:fld>
            <a:endParaRPr lang="en-US" altLang="en-US"/>
          </a:p>
        </p:txBody>
      </p:sp>
    </p:spTree>
    <p:extLst>
      <p:ext uri="{BB962C8B-B14F-4D97-AF65-F5344CB8AC3E}">
        <p14:creationId xmlns:p14="http://schemas.microsoft.com/office/powerpoint/2010/main" val="3658571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Tanenbaum &amp; Van Steen, Distributed Systems: Principles and Paradigms, 2e, (c) 2007 Prentice-Hall, Inc. All rights reserved. 0-13-239227-5</a:t>
            </a:r>
          </a:p>
        </p:txBody>
      </p:sp>
      <p:sp>
        <p:nvSpPr>
          <p:cNvPr id="9" name="Rectangle 6"/>
          <p:cNvSpPr>
            <a:spLocks noGrp="1" noChangeArrowheads="1"/>
          </p:cNvSpPr>
          <p:nvPr>
            <p:ph type="sldNum" sz="quarter" idx="12"/>
          </p:nvPr>
        </p:nvSpPr>
        <p:spPr>
          <a:ln/>
        </p:spPr>
        <p:txBody>
          <a:bodyPr/>
          <a:lstStyle>
            <a:lvl1pPr>
              <a:defRPr/>
            </a:lvl1pPr>
          </a:lstStyle>
          <a:p>
            <a:fld id="{655BAD31-4DC3-423A-8F96-9A3EFAC1659A}" type="slidenum">
              <a:rPr lang="en-US" altLang="en-US"/>
              <a:pPr/>
              <a:t>‹#›</a:t>
            </a:fld>
            <a:endParaRPr lang="en-US" altLang="en-US"/>
          </a:p>
        </p:txBody>
      </p:sp>
    </p:spTree>
    <p:extLst>
      <p:ext uri="{BB962C8B-B14F-4D97-AF65-F5344CB8AC3E}">
        <p14:creationId xmlns:p14="http://schemas.microsoft.com/office/powerpoint/2010/main" val="4002891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Tanenbaum &amp; Van Steen, Distributed Systems: Principles and Paradigms, 2e, (c) 2007 Prentice-Hall, Inc. All rights reserved. 0-13-239227-5</a:t>
            </a:r>
          </a:p>
        </p:txBody>
      </p:sp>
      <p:sp>
        <p:nvSpPr>
          <p:cNvPr id="5" name="Rectangle 6"/>
          <p:cNvSpPr>
            <a:spLocks noGrp="1" noChangeArrowheads="1"/>
          </p:cNvSpPr>
          <p:nvPr>
            <p:ph type="sldNum" sz="quarter" idx="12"/>
          </p:nvPr>
        </p:nvSpPr>
        <p:spPr>
          <a:ln/>
        </p:spPr>
        <p:txBody>
          <a:bodyPr/>
          <a:lstStyle>
            <a:lvl1pPr>
              <a:defRPr/>
            </a:lvl1pPr>
          </a:lstStyle>
          <a:p>
            <a:fld id="{F46173F7-1D83-4D50-BD57-7813C16BAF4A}" type="slidenum">
              <a:rPr lang="en-US" altLang="en-US"/>
              <a:pPr/>
              <a:t>‹#›</a:t>
            </a:fld>
            <a:endParaRPr lang="en-US" altLang="en-US"/>
          </a:p>
        </p:txBody>
      </p:sp>
    </p:spTree>
    <p:extLst>
      <p:ext uri="{BB962C8B-B14F-4D97-AF65-F5344CB8AC3E}">
        <p14:creationId xmlns:p14="http://schemas.microsoft.com/office/powerpoint/2010/main" val="876979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Tanenbaum &amp; Van Steen, Distributed Systems: Principles and Paradigms, 2e, (c) 2007 Prentice-Hall, Inc. All rights reserved. 0-13-239227-5</a:t>
            </a:r>
          </a:p>
        </p:txBody>
      </p:sp>
      <p:sp>
        <p:nvSpPr>
          <p:cNvPr id="4" name="Rectangle 6"/>
          <p:cNvSpPr>
            <a:spLocks noGrp="1" noChangeArrowheads="1"/>
          </p:cNvSpPr>
          <p:nvPr>
            <p:ph type="sldNum" sz="quarter" idx="12"/>
          </p:nvPr>
        </p:nvSpPr>
        <p:spPr>
          <a:ln/>
        </p:spPr>
        <p:txBody>
          <a:bodyPr/>
          <a:lstStyle>
            <a:lvl1pPr>
              <a:defRPr/>
            </a:lvl1pPr>
          </a:lstStyle>
          <a:p>
            <a:fld id="{D82E9359-ED94-470E-94AE-CFB3A6ADEDDF}" type="slidenum">
              <a:rPr lang="en-US" altLang="en-US"/>
              <a:pPr/>
              <a:t>‹#›</a:t>
            </a:fld>
            <a:endParaRPr lang="en-US" altLang="en-US"/>
          </a:p>
        </p:txBody>
      </p:sp>
    </p:spTree>
    <p:extLst>
      <p:ext uri="{BB962C8B-B14F-4D97-AF65-F5344CB8AC3E}">
        <p14:creationId xmlns:p14="http://schemas.microsoft.com/office/powerpoint/2010/main" val="1594655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Tanenbaum &amp; Van Steen, Distributed Systems: Principles and Paradigms, 2e, (c) 2007 Prentice-Hall, Inc. All rights reserved. 0-13-239227-5</a:t>
            </a:r>
          </a:p>
        </p:txBody>
      </p:sp>
      <p:sp>
        <p:nvSpPr>
          <p:cNvPr id="7" name="Rectangle 6"/>
          <p:cNvSpPr>
            <a:spLocks noGrp="1" noChangeArrowheads="1"/>
          </p:cNvSpPr>
          <p:nvPr>
            <p:ph type="sldNum" sz="quarter" idx="12"/>
          </p:nvPr>
        </p:nvSpPr>
        <p:spPr>
          <a:ln/>
        </p:spPr>
        <p:txBody>
          <a:bodyPr/>
          <a:lstStyle>
            <a:lvl1pPr>
              <a:defRPr/>
            </a:lvl1pPr>
          </a:lstStyle>
          <a:p>
            <a:fld id="{D970CF1B-6240-40A9-B427-060571E27470}" type="slidenum">
              <a:rPr lang="en-US" altLang="en-US"/>
              <a:pPr/>
              <a:t>‹#›</a:t>
            </a:fld>
            <a:endParaRPr lang="en-US" altLang="en-US"/>
          </a:p>
        </p:txBody>
      </p:sp>
    </p:spTree>
    <p:extLst>
      <p:ext uri="{BB962C8B-B14F-4D97-AF65-F5344CB8AC3E}">
        <p14:creationId xmlns:p14="http://schemas.microsoft.com/office/powerpoint/2010/main" val="4291632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Tanenbaum &amp; Van Steen, Distributed Systems: Principles and Paradigms, 2e, (c) 2007 Prentice-Hall, Inc. All rights reserved. 0-13-239227-5</a:t>
            </a:r>
          </a:p>
        </p:txBody>
      </p:sp>
      <p:sp>
        <p:nvSpPr>
          <p:cNvPr id="7" name="Rectangle 6"/>
          <p:cNvSpPr>
            <a:spLocks noGrp="1" noChangeArrowheads="1"/>
          </p:cNvSpPr>
          <p:nvPr>
            <p:ph type="sldNum" sz="quarter" idx="12"/>
          </p:nvPr>
        </p:nvSpPr>
        <p:spPr>
          <a:ln/>
        </p:spPr>
        <p:txBody>
          <a:bodyPr/>
          <a:lstStyle>
            <a:lvl1pPr>
              <a:defRPr/>
            </a:lvl1pPr>
          </a:lstStyle>
          <a:p>
            <a:fld id="{BCD151A1-74B5-4EA4-8D2B-746DDEFF57D8}" type="slidenum">
              <a:rPr lang="en-US" altLang="en-US"/>
              <a:pPr/>
              <a:t>‹#›</a:t>
            </a:fld>
            <a:endParaRPr lang="en-US" altLang="en-US"/>
          </a:p>
        </p:txBody>
      </p:sp>
    </p:spTree>
    <p:extLst>
      <p:ext uri="{BB962C8B-B14F-4D97-AF65-F5344CB8AC3E}">
        <p14:creationId xmlns:p14="http://schemas.microsoft.com/office/powerpoint/2010/main" val="3320946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0"/>
            <a:ext cx="1219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0" y="5715000"/>
            <a:ext cx="12192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en-US" altLang="en-US"/>
          </a:p>
        </p:txBody>
      </p:sp>
      <p:sp>
        <p:nvSpPr>
          <p:cNvPr id="4100" name="Rectangle 4"/>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lvl1pPr>
          </a:lstStyle>
          <a:p>
            <a:pPr>
              <a:defRPr/>
            </a:pPr>
            <a:endParaRPr lang="en-US"/>
          </a:p>
        </p:txBody>
      </p:sp>
      <p:sp>
        <p:nvSpPr>
          <p:cNvPr id="4101" name="Rectangle 5"/>
          <p:cNvSpPr>
            <a:spLocks noGrp="1" noChangeArrowheads="1"/>
          </p:cNvSpPr>
          <p:nvPr>
            <p:ph type="ftr" sz="quarter" idx="3"/>
          </p:nvPr>
        </p:nvSpPr>
        <p:spPr bwMode="auto">
          <a:xfrm>
            <a:off x="0" y="6597651"/>
            <a:ext cx="12192000" cy="17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vl1pPr>
          </a:lstStyle>
          <a:p>
            <a:pPr>
              <a:defRPr/>
            </a:pPr>
            <a:r>
              <a:rPr lang="en-US"/>
              <a:t>Tanenbaum &amp; Van Steen, Distributed Systems: Principles and Paradigms, 2e, (c) 2007 Prentice-Hall, Inc. All rights reserved. 0-13-239227-5</a:t>
            </a:r>
          </a:p>
        </p:txBody>
      </p:sp>
      <p:sp>
        <p:nvSpPr>
          <p:cNvPr id="4102" name="Rectangle 6"/>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7B847E01-4140-4688-8C11-C3025DA0AA8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dt="0"/>
  <p:txStyles>
    <p:titleStyle>
      <a:lvl1pPr algn="ctr" rtl="0" eaLnBrk="0" fontAlgn="base" hangingPunct="0">
        <a:spcBef>
          <a:spcPct val="0"/>
        </a:spcBef>
        <a:spcAft>
          <a:spcPct val="0"/>
        </a:spcAft>
        <a:defRPr sz="4400">
          <a:solidFill>
            <a:srgbClr val="FF0000"/>
          </a:solidFill>
          <a:latin typeface="+mj-lt"/>
          <a:ea typeface="+mj-ea"/>
          <a:cs typeface="+mj-cs"/>
        </a:defRPr>
      </a:lvl1pPr>
      <a:lvl2pPr algn="ctr" rtl="0" eaLnBrk="0" fontAlgn="base" hangingPunct="0">
        <a:spcBef>
          <a:spcPct val="0"/>
        </a:spcBef>
        <a:spcAft>
          <a:spcPct val="0"/>
        </a:spcAft>
        <a:defRPr sz="4400">
          <a:solidFill>
            <a:srgbClr val="FF0000"/>
          </a:solidFill>
          <a:latin typeface="Arial" charset="0"/>
        </a:defRPr>
      </a:lvl2pPr>
      <a:lvl3pPr algn="ctr" rtl="0" eaLnBrk="0" fontAlgn="base" hangingPunct="0">
        <a:spcBef>
          <a:spcPct val="0"/>
        </a:spcBef>
        <a:spcAft>
          <a:spcPct val="0"/>
        </a:spcAft>
        <a:defRPr sz="4400">
          <a:solidFill>
            <a:srgbClr val="FF0000"/>
          </a:solidFill>
          <a:latin typeface="Arial" charset="0"/>
        </a:defRPr>
      </a:lvl3pPr>
      <a:lvl4pPr algn="ctr" rtl="0" eaLnBrk="0" fontAlgn="base" hangingPunct="0">
        <a:spcBef>
          <a:spcPct val="0"/>
        </a:spcBef>
        <a:spcAft>
          <a:spcPct val="0"/>
        </a:spcAft>
        <a:defRPr sz="4400">
          <a:solidFill>
            <a:srgbClr val="FF0000"/>
          </a:solidFill>
          <a:latin typeface="Arial" charset="0"/>
        </a:defRPr>
      </a:lvl4pPr>
      <a:lvl5pPr algn="ctr" rtl="0" eaLnBrk="0" fontAlgn="base" hangingPunct="0">
        <a:spcBef>
          <a:spcPct val="0"/>
        </a:spcBef>
        <a:spcAft>
          <a:spcPct val="0"/>
        </a:spcAft>
        <a:defRPr sz="4400">
          <a:solidFill>
            <a:srgbClr val="FF0000"/>
          </a:solidFill>
          <a:latin typeface="Arial" charset="0"/>
        </a:defRPr>
      </a:lvl5pPr>
      <a:lvl6pPr marL="457200" algn="ctr" rtl="0" fontAlgn="base">
        <a:spcBef>
          <a:spcPct val="0"/>
        </a:spcBef>
        <a:spcAft>
          <a:spcPct val="0"/>
        </a:spcAft>
        <a:defRPr sz="4400">
          <a:solidFill>
            <a:srgbClr val="FF0000"/>
          </a:solidFill>
          <a:latin typeface="Arial" charset="0"/>
        </a:defRPr>
      </a:lvl6pPr>
      <a:lvl7pPr marL="914400" algn="ctr" rtl="0" fontAlgn="base">
        <a:spcBef>
          <a:spcPct val="0"/>
        </a:spcBef>
        <a:spcAft>
          <a:spcPct val="0"/>
        </a:spcAft>
        <a:defRPr sz="4400">
          <a:solidFill>
            <a:srgbClr val="FF0000"/>
          </a:solidFill>
          <a:latin typeface="Arial" charset="0"/>
        </a:defRPr>
      </a:lvl7pPr>
      <a:lvl8pPr marL="1371600" algn="ctr" rtl="0" fontAlgn="base">
        <a:spcBef>
          <a:spcPct val="0"/>
        </a:spcBef>
        <a:spcAft>
          <a:spcPct val="0"/>
        </a:spcAft>
        <a:defRPr sz="4400">
          <a:solidFill>
            <a:srgbClr val="FF0000"/>
          </a:solidFill>
          <a:latin typeface="Arial" charset="0"/>
        </a:defRPr>
      </a:lvl8pPr>
      <a:lvl9pPr marL="1828800" algn="ctr" rtl="0" fontAlgn="base">
        <a:spcBef>
          <a:spcPct val="0"/>
        </a:spcBef>
        <a:spcAft>
          <a:spcPct val="0"/>
        </a:spcAft>
        <a:defRPr sz="4400">
          <a:solidFill>
            <a:srgbClr val="FF0000"/>
          </a:solidFill>
          <a:latin typeface="Arial" charset="0"/>
        </a:defRPr>
      </a:lvl9pPr>
    </p:titleStyle>
    <p:bodyStyle>
      <a:lvl1pPr marL="609600" indent="-609600" algn="ctr" rtl="0" eaLnBrk="0" fontAlgn="base" hangingPunct="0">
        <a:spcBef>
          <a:spcPct val="20000"/>
        </a:spcBef>
        <a:spcAft>
          <a:spcPct val="0"/>
        </a:spcAft>
        <a:buClr>
          <a:schemeClr val="accent2"/>
        </a:buClr>
        <a:defRPr sz="2400">
          <a:solidFill>
            <a:schemeClr val="tx1"/>
          </a:solidFill>
          <a:latin typeface="+mn-lt"/>
          <a:ea typeface="+mn-ea"/>
          <a:cs typeface="+mn-cs"/>
        </a:defRPr>
      </a:lvl1pPr>
      <a:lvl2pPr marL="990600" indent="-533400" algn="l" rtl="0" eaLnBrk="0" fontAlgn="base" hangingPunct="0">
        <a:spcBef>
          <a:spcPct val="20000"/>
        </a:spcBef>
        <a:spcAft>
          <a:spcPct val="0"/>
        </a:spcAft>
        <a:buClr>
          <a:schemeClr val="accent2"/>
        </a:buClr>
        <a:buChar char="–"/>
        <a:defRPr sz="2000">
          <a:solidFill>
            <a:schemeClr val="tx1"/>
          </a:solidFill>
          <a:latin typeface="Times New Roman" pitchFamily="18" charset="0"/>
        </a:defRPr>
      </a:lvl2pPr>
      <a:lvl3pPr marL="1371600" indent="-457200" algn="l" rtl="0" eaLnBrk="0" fontAlgn="base" hangingPunct="0">
        <a:spcBef>
          <a:spcPct val="20000"/>
        </a:spcBef>
        <a:spcAft>
          <a:spcPct val="0"/>
        </a:spcAft>
        <a:buClr>
          <a:schemeClr val="accent2"/>
        </a:buClr>
        <a:buChar char="•"/>
        <a:defRPr sz="2400">
          <a:solidFill>
            <a:schemeClr val="tx1"/>
          </a:solidFill>
          <a:latin typeface="Times New Roman" pitchFamily="18" charset="0"/>
        </a:defRPr>
      </a:lvl3pPr>
      <a:lvl4pPr marL="1752600" indent="-381000" algn="l" rtl="0" eaLnBrk="0" fontAlgn="base" hangingPunct="0">
        <a:spcBef>
          <a:spcPct val="20000"/>
        </a:spcBef>
        <a:spcAft>
          <a:spcPct val="0"/>
        </a:spcAft>
        <a:buClr>
          <a:schemeClr val="accent2"/>
        </a:buClr>
        <a:buChar char="–"/>
        <a:defRPr sz="2000">
          <a:solidFill>
            <a:schemeClr val="tx1"/>
          </a:solidFill>
          <a:latin typeface="Times New Roman" pitchFamily="18" charset="0"/>
        </a:defRPr>
      </a:lvl4pPr>
      <a:lvl5pPr marL="2209800" indent="-381000" algn="l" rtl="0" eaLnBrk="0" fontAlgn="base" hangingPunct="0">
        <a:spcBef>
          <a:spcPct val="20000"/>
        </a:spcBef>
        <a:spcAft>
          <a:spcPct val="0"/>
        </a:spcAft>
        <a:buClr>
          <a:schemeClr val="accent2"/>
        </a:buClr>
        <a:buChar char="»"/>
        <a:defRPr sz="2000">
          <a:solidFill>
            <a:schemeClr val="tx1"/>
          </a:solidFill>
          <a:latin typeface="Times New Roman" pitchFamily="18" charset="0"/>
        </a:defRPr>
      </a:lvl5pPr>
      <a:lvl6pPr marL="2667000" indent="-381000" algn="l" rtl="0" fontAlgn="base">
        <a:spcBef>
          <a:spcPct val="20000"/>
        </a:spcBef>
        <a:spcAft>
          <a:spcPct val="0"/>
        </a:spcAft>
        <a:buClr>
          <a:schemeClr val="accent2"/>
        </a:buClr>
        <a:buChar char="»"/>
        <a:defRPr sz="2000">
          <a:solidFill>
            <a:schemeClr val="tx1"/>
          </a:solidFill>
          <a:latin typeface="Times New Roman" pitchFamily="18" charset="0"/>
        </a:defRPr>
      </a:lvl6pPr>
      <a:lvl7pPr marL="3124200" indent="-381000" algn="l" rtl="0" fontAlgn="base">
        <a:spcBef>
          <a:spcPct val="20000"/>
        </a:spcBef>
        <a:spcAft>
          <a:spcPct val="0"/>
        </a:spcAft>
        <a:buClr>
          <a:schemeClr val="accent2"/>
        </a:buClr>
        <a:buChar char="»"/>
        <a:defRPr sz="2000">
          <a:solidFill>
            <a:schemeClr val="tx1"/>
          </a:solidFill>
          <a:latin typeface="Times New Roman" pitchFamily="18" charset="0"/>
        </a:defRPr>
      </a:lvl7pPr>
      <a:lvl8pPr marL="3581400" indent="-381000" algn="l" rtl="0" fontAlgn="base">
        <a:spcBef>
          <a:spcPct val="20000"/>
        </a:spcBef>
        <a:spcAft>
          <a:spcPct val="0"/>
        </a:spcAft>
        <a:buClr>
          <a:schemeClr val="accent2"/>
        </a:buClr>
        <a:buChar char="»"/>
        <a:defRPr sz="2000">
          <a:solidFill>
            <a:schemeClr val="tx1"/>
          </a:solidFill>
          <a:latin typeface="Times New Roman" pitchFamily="18" charset="0"/>
        </a:defRPr>
      </a:lvl8pPr>
      <a:lvl9pPr marL="4038600" indent="-381000" algn="l" rtl="0" fontAlgn="base">
        <a:spcBef>
          <a:spcPct val="20000"/>
        </a:spcBef>
        <a:spcAft>
          <a:spcPct val="0"/>
        </a:spcAft>
        <a:buClr>
          <a:schemeClr val="accent2"/>
        </a:buClr>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pPr>
              <a:defRPr/>
            </a:pPr>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7B6EBAD3-EA9A-4509-83F8-FA5E4E7AAA5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eaLnBrk="0" fontAlgn="base" hangingPunct="0">
        <a:spcBef>
          <a:spcPct val="0"/>
        </a:spcBef>
        <a:spcAft>
          <a:spcPct val="0"/>
        </a:spcAft>
        <a:defRPr sz="4400">
          <a:solidFill>
            <a:schemeClr val="tx2"/>
          </a:solidFill>
          <a:latin typeface="Arial" charset="0"/>
        </a:defRPr>
      </a:lvl6pPr>
      <a:lvl7pPr marL="914400" algn="ctr" rtl="0" eaLnBrk="0" fontAlgn="base" hangingPunct="0">
        <a:spcBef>
          <a:spcPct val="0"/>
        </a:spcBef>
        <a:spcAft>
          <a:spcPct val="0"/>
        </a:spcAft>
        <a:defRPr sz="4400">
          <a:solidFill>
            <a:schemeClr val="tx2"/>
          </a:solidFill>
          <a:latin typeface="Arial" charset="0"/>
        </a:defRPr>
      </a:lvl7pPr>
      <a:lvl8pPr marL="1371600" algn="ctr" rtl="0" eaLnBrk="0" fontAlgn="base" hangingPunct="0">
        <a:spcBef>
          <a:spcPct val="0"/>
        </a:spcBef>
        <a:spcAft>
          <a:spcPct val="0"/>
        </a:spcAft>
        <a:defRPr sz="4400">
          <a:solidFill>
            <a:schemeClr val="tx2"/>
          </a:solidFill>
          <a:latin typeface="Arial" charset="0"/>
        </a:defRPr>
      </a:lvl8pPr>
      <a:lvl9pPr marL="1828800" algn="ctr" rtl="0" eaLnBrk="0" fontAlgn="base" hangingPunct="0">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hyperlink" Target="https://www.elprocus.com/virtual-machin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hyperlink" Target="http://en.wikipedia.org/wiki/Instruction_set#ISAs_implemented_in_hardware" TargetMode="Externa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3075" name="Rectangle 2"/>
          <p:cNvSpPr>
            <a:spLocks noGrp="1" noChangeArrowheads="1"/>
          </p:cNvSpPr>
          <p:nvPr>
            <p:ph type="ctrTitle"/>
          </p:nvPr>
        </p:nvSpPr>
        <p:spPr>
          <a:xfrm>
            <a:off x="2209800" y="350838"/>
            <a:ext cx="7772400" cy="5016500"/>
          </a:xfrm>
        </p:spPr>
        <p:txBody>
          <a:bodyPr/>
          <a:lstStyle/>
          <a:p>
            <a:pPr eaLnBrk="1" hangingPunct="1"/>
            <a:r>
              <a:rPr lang="en-US" altLang="en-US" sz="2400" dirty="0">
                <a:solidFill>
                  <a:schemeClr val="tx1"/>
                </a:solidFill>
              </a:rPr>
              <a:t>DISTRIBUTED SYSTEMS</a:t>
            </a:r>
            <a:br>
              <a:rPr lang="en-US" altLang="en-US" sz="2400" dirty="0">
                <a:solidFill>
                  <a:schemeClr val="tx1"/>
                </a:solidFill>
              </a:rPr>
            </a:br>
            <a:r>
              <a:rPr lang="en-US" altLang="en-US" sz="2400" dirty="0">
                <a:solidFill>
                  <a:schemeClr val="tx1"/>
                </a:solidFill>
              </a:rPr>
              <a:t>Principles and Paradigms</a:t>
            </a:r>
            <a:br>
              <a:rPr lang="en-US" altLang="en-US" sz="2400" dirty="0">
                <a:solidFill>
                  <a:schemeClr val="tx1"/>
                </a:solidFill>
              </a:rPr>
            </a:br>
            <a:r>
              <a:rPr lang="en-US" altLang="en-US" sz="1800" dirty="0">
                <a:solidFill>
                  <a:schemeClr val="tx1"/>
                </a:solidFill>
              </a:rPr>
              <a:t>Third Edition</a:t>
            </a:r>
            <a:br>
              <a:rPr lang="en-US" altLang="en-US" sz="1800" dirty="0">
                <a:solidFill>
                  <a:schemeClr val="tx1"/>
                </a:solidFill>
              </a:rPr>
            </a:br>
            <a:r>
              <a:rPr lang="en-US" altLang="en-US" sz="1800" dirty="0">
                <a:solidFill>
                  <a:schemeClr val="tx1"/>
                </a:solidFill>
              </a:rPr>
              <a:t>MAARTEN VAN STEEN</a:t>
            </a:r>
            <a:br>
              <a:rPr lang="en-US" altLang="en-US" dirty="0">
                <a:solidFill>
                  <a:schemeClr val="tx1"/>
                </a:solidFill>
              </a:rPr>
            </a:br>
            <a:r>
              <a:rPr lang="en-US" altLang="en-US" sz="1800" dirty="0">
                <a:solidFill>
                  <a:schemeClr val="tx1"/>
                </a:solidFill>
              </a:rPr>
              <a:t>ANDREW S. TANENBAUM</a:t>
            </a:r>
            <a:br>
              <a:rPr lang="en-US" altLang="en-US" sz="1800" dirty="0">
                <a:solidFill>
                  <a:schemeClr val="tx1"/>
                </a:solidFill>
              </a:rPr>
            </a:br>
            <a:br>
              <a:rPr lang="en-US" altLang="en-US" sz="1800" dirty="0">
                <a:solidFill>
                  <a:schemeClr val="tx1"/>
                </a:solidFill>
              </a:rPr>
            </a:br>
            <a:br>
              <a:rPr lang="en-US" altLang="en-US" dirty="0"/>
            </a:br>
            <a:r>
              <a:rPr lang="en-US" altLang="en-US" dirty="0"/>
              <a:t>Chapter 3</a:t>
            </a:r>
            <a:br>
              <a:rPr lang="en-US" altLang="en-US" dirty="0"/>
            </a:br>
            <a:r>
              <a:rPr lang="en-US" altLang="en-US" dirty="0"/>
              <a:t>Processes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11267" name="Rectangle 2"/>
          <p:cNvSpPr>
            <a:spLocks noGrp="1" noChangeArrowheads="1"/>
          </p:cNvSpPr>
          <p:nvPr>
            <p:ph type="title"/>
          </p:nvPr>
        </p:nvSpPr>
        <p:spPr/>
        <p:txBody>
          <a:bodyPr/>
          <a:lstStyle/>
          <a:p>
            <a:pPr eaLnBrk="1" hangingPunct="1"/>
            <a:r>
              <a:rPr lang="en-US" altLang="en-US" sz="4000" dirty="0"/>
              <a:t>Architectures of Virtual Machines</a:t>
            </a:r>
          </a:p>
        </p:txBody>
      </p:sp>
      <p:sp>
        <p:nvSpPr>
          <p:cNvPr id="11268" name="Rectangle 3"/>
          <p:cNvSpPr>
            <a:spLocks noGrp="1" noChangeArrowheads="1"/>
          </p:cNvSpPr>
          <p:nvPr>
            <p:ph type="body" idx="1"/>
          </p:nvPr>
        </p:nvSpPr>
        <p:spPr/>
        <p:txBody>
          <a:bodyPr/>
          <a:lstStyle/>
          <a:p>
            <a:pPr eaLnBrk="1" hangingPunct="1"/>
            <a:r>
              <a:rPr lang="en-US" altLang="en-US"/>
              <a:t>Figure 3-6. Various interfaces offered by computer systems.</a:t>
            </a:r>
          </a:p>
        </p:txBody>
      </p:sp>
      <p:pic>
        <p:nvPicPr>
          <p:cNvPr id="2" name="Picture 1">
            <a:extLst>
              <a:ext uri="{FF2B5EF4-FFF2-40B4-BE49-F238E27FC236}">
                <a16:creationId xmlns:a16="http://schemas.microsoft.com/office/drawing/2014/main" id="{2E4E601E-8909-48AE-93B1-4C558DC88A1A}"/>
              </a:ext>
            </a:extLst>
          </p:cNvPr>
          <p:cNvPicPr>
            <a:picLocks noChangeAspect="1"/>
          </p:cNvPicPr>
          <p:nvPr/>
        </p:nvPicPr>
        <p:blipFill>
          <a:blip r:embed="rId2"/>
          <a:stretch>
            <a:fillRect/>
          </a:stretch>
        </p:blipFill>
        <p:spPr>
          <a:xfrm>
            <a:off x="2052637" y="1838325"/>
            <a:ext cx="8086725" cy="3181350"/>
          </a:xfrm>
          <a:prstGeom prst="rect">
            <a:avLst/>
          </a:prstGeom>
        </p:spPr>
      </p:pic>
    </p:spTree>
    <p:extLst>
      <p:ext uri="{BB962C8B-B14F-4D97-AF65-F5344CB8AC3E}">
        <p14:creationId xmlns:p14="http://schemas.microsoft.com/office/powerpoint/2010/main" val="33173719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GB" altLang="en-US" sz="2000"/>
              <a:t>Figure 4.5: TCP client makes connection to server, sends request and receives reply</a:t>
            </a:r>
          </a:p>
        </p:txBody>
      </p:sp>
      <p:sp>
        <p:nvSpPr>
          <p:cNvPr id="50179" name="Rectangle 3"/>
          <p:cNvSpPr>
            <a:spLocks noChangeArrowheads="1"/>
          </p:cNvSpPr>
          <p:nvPr/>
        </p:nvSpPr>
        <p:spPr bwMode="auto">
          <a:xfrm>
            <a:off x="2438401" y="1349375"/>
            <a:ext cx="7940675"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400" i="1">
                <a:latin typeface="Times" panose="02020603050405020304" pitchFamily="18" charset="0"/>
              </a:rPr>
              <a:t>import java.net.*;</a:t>
            </a:r>
          </a:p>
          <a:p>
            <a:pPr>
              <a:spcBef>
                <a:spcPct val="0"/>
              </a:spcBef>
              <a:buFontTx/>
              <a:buNone/>
            </a:pPr>
            <a:r>
              <a:rPr lang="en-GB" altLang="en-US" sz="1400" i="1">
                <a:latin typeface="Times" panose="02020603050405020304" pitchFamily="18" charset="0"/>
              </a:rPr>
              <a:t>import java.io.*;</a:t>
            </a:r>
          </a:p>
          <a:p>
            <a:pPr>
              <a:spcBef>
                <a:spcPct val="0"/>
              </a:spcBef>
              <a:buFontTx/>
              <a:buNone/>
            </a:pPr>
            <a:r>
              <a:rPr lang="en-GB" altLang="en-US" sz="1400" i="1">
                <a:latin typeface="Times" panose="02020603050405020304" pitchFamily="18" charset="0"/>
              </a:rPr>
              <a:t>public class TCPClient {</a:t>
            </a:r>
          </a:p>
          <a:p>
            <a:pPr>
              <a:spcBef>
                <a:spcPct val="0"/>
              </a:spcBef>
              <a:buFontTx/>
              <a:buNone/>
            </a:pPr>
            <a:r>
              <a:rPr lang="en-GB" altLang="en-US" sz="1400" i="1">
                <a:latin typeface="Times" panose="02020603050405020304" pitchFamily="18" charset="0"/>
              </a:rPr>
              <a:t>	public static void main (String args[]) {</a:t>
            </a:r>
          </a:p>
          <a:p>
            <a:pPr>
              <a:spcBef>
                <a:spcPct val="0"/>
              </a:spcBef>
              <a:buFontTx/>
              <a:buNone/>
            </a:pPr>
            <a:r>
              <a:rPr lang="en-GB" altLang="en-US" sz="1400" i="1">
                <a:latin typeface="Times" panose="02020603050405020304" pitchFamily="18" charset="0"/>
              </a:rPr>
              <a:t>	// arguments supply message and hostname of destination</a:t>
            </a:r>
          </a:p>
          <a:p>
            <a:pPr>
              <a:spcBef>
                <a:spcPct val="0"/>
              </a:spcBef>
              <a:buFontTx/>
              <a:buNone/>
            </a:pPr>
            <a:r>
              <a:rPr lang="en-GB" altLang="en-US" sz="1400" i="1">
                <a:latin typeface="Times" panose="02020603050405020304" pitchFamily="18" charset="0"/>
              </a:rPr>
              <a:t>	Socket s = null;</a:t>
            </a:r>
          </a:p>
          <a:p>
            <a:pPr>
              <a:spcBef>
                <a:spcPct val="0"/>
              </a:spcBef>
              <a:buFontTx/>
              <a:buNone/>
            </a:pPr>
            <a:r>
              <a:rPr lang="en-GB" altLang="en-US" sz="1400" i="1">
                <a:latin typeface="Times" panose="02020603050405020304" pitchFamily="18" charset="0"/>
              </a:rPr>
              <a:t>	    try{</a:t>
            </a:r>
          </a:p>
          <a:p>
            <a:pPr>
              <a:spcBef>
                <a:spcPct val="0"/>
              </a:spcBef>
              <a:buFontTx/>
              <a:buNone/>
            </a:pPr>
            <a:r>
              <a:rPr lang="en-GB" altLang="en-US" sz="1400" i="1">
                <a:latin typeface="Times" panose="02020603050405020304" pitchFamily="18" charset="0"/>
              </a:rPr>
              <a:t>	    	int serverPort = 7896;</a:t>
            </a:r>
          </a:p>
          <a:p>
            <a:pPr>
              <a:spcBef>
                <a:spcPct val="0"/>
              </a:spcBef>
              <a:buFontTx/>
              <a:buNone/>
            </a:pPr>
            <a:r>
              <a:rPr lang="en-GB" altLang="en-US" sz="1400" i="1">
                <a:latin typeface="Times" panose="02020603050405020304" pitchFamily="18" charset="0"/>
              </a:rPr>
              <a:t>	   	s = new Socket(args[1], serverPort);    </a:t>
            </a:r>
          </a:p>
          <a:p>
            <a:pPr>
              <a:spcBef>
                <a:spcPct val="0"/>
              </a:spcBef>
              <a:buFontTx/>
              <a:buNone/>
            </a:pPr>
            <a:r>
              <a:rPr lang="en-GB" altLang="en-US" sz="1400" i="1">
                <a:latin typeface="Times" panose="02020603050405020304" pitchFamily="18" charset="0"/>
              </a:rPr>
              <a:t>		DataInputStream in = new DataInputStream( s.getInputStream());</a:t>
            </a:r>
          </a:p>
          <a:p>
            <a:pPr>
              <a:spcBef>
                <a:spcPct val="0"/>
              </a:spcBef>
              <a:buFontTx/>
              <a:buNone/>
            </a:pPr>
            <a:r>
              <a:rPr lang="en-GB" altLang="en-US" sz="1400" i="1">
                <a:latin typeface="Times" panose="02020603050405020304" pitchFamily="18" charset="0"/>
              </a:rPr>
              <a:t>		DataOutputStream out =</a:t>
            </a:r>
          </a:p>
          <a:p>
            <a:pPr>
              <a:spcBef>
                <a:spcPct val="0"/>
              </a:spcBef>
              <a:buFontTx/>
              <a:buNone/>
            </a:pPr>
            <a:r>
              <a:rPr lang="en-GB" altLang="en-US" sz="1400" i="1">
                <a:latin typeface="Times" panose="02020603050405020304" pitchFamily="18" charset="0"/>
              </a:rPr>
              <a:t>			new DataOutputStream( s.getOutputStream());</a:t>
            </a:r>
          </a:p>
          <a:p>
            <a:pPr>
              <a:spcBef>
                <a:spcPct val="0"/>
              </a:spcBef>
              <a:buFontTx/>
              <a:buNone/>
            </a:pPr>
            <a:r>
              <a:rPr lang="en-GB" altLang="en-US" sz="1400" i="1">
                <a:latin typeface="Times" panose="02020603050405020304" pitchFamily="18" charset="0"/>
              </a:rPr>
              <a:t>		out.writeUTF(args[0]);        	// UTF is a string encoding see Sn 4.3</a:t>
            </a:r>
          </a:p>
          <a:p>
            <a:pPr>
              <a:spcBef>
                <a:spcPct val="0"/>
              </a:spcBef>
              <a:buFontTx/>
              <a:buNone/>
            </a:pPr>
            <a:r>
              <a:rPr lang="en-GB" altLang="en-US" sz="1400" i="1">
                <a:latin typeface="Times" panose="02020603050405020304" pitchFamily="18" charset="0"/>
              </a:rPr>
              <a:t>		String data = in.readUTF();	      </a:t>
            </a:r>
          </a:p>
          <a:p>
            <a:pPr>
              <a:spcBef>
                <a:spcPct val="0"/>
              </a:spcBef>
              <a:buFontTx/>
              <a:buNone/>
            </a:pPr>
            <a:r>
              <a:rPr lang="en-GB" altLang="en-US" sz="1400" i="1">
                <a:latin typeface="Times" panose="02020603050405020304" pitchFamily="18" charset="0"/>
              </a:rPr>
              <a:t>		System.out.println("Received: "+ data) ;      </a:t>
            </a:r>
          </a:p>
          <a:p>
            <a:pPr>
              <a:spcBef>
                <a:spcPct val="0"/>
              </a:spcBef>
              <a:buFontTx/>
              <a:buNone/>
            </a:pPr>
            <a:r>
              <a:rPr lang="en-GB" altLang="en-US" sz="1400" i="1">
                <a:latin typeface="Times" panose="02020603050405020304" pitchFamily="18" charset="0"/>
              </a:rPr>
              <a:t>       	    }catch (UnknownHostException e){</a:t>
            </a:r>
          </a:p>
          <a:p>
            <a:pPr>
              <a:spcBef>
                <a:spcPct val="0"/>
              </a:spcBef>
              <a:buFontTx/>
              <a:buNone/>
            </a:pPr>
            <a:r>
              <a:rPr lang="en-GB" altLang="en-US" sz="1400" i="1">
                <a:latin typeface="Times" panose="02020603050405020304" pitchFamily="18" charset="0"/>
              </a:rPr>
              <a:t>			System.out.println("Sock:"+e.getMessage()); </a:t>
            </a:r>
          </a:p>
          <a:p>
            <a:pPr>
              <a:spcBef>
                <a:spcPct val="0"/>
              </a:spcBef>
              <a:buFontTx/>
              <a:buNone/>
            </a:pPr>
            <a:r>
              <a:rPr lang="en-GB" altLang="en-US" sz="1400" i="1">
                <a:latin typeface="Times" panose="02020603050405020304" pitchFamily="18" charset="0"/>
              </a:rPr>
              <a:t>	    }catch (EOFException e){System.out.println("EOF:"+e.getMessage());</a:t>
            </a:r>
          </a:p>
          <a:p>
            <a:pPr>
              <a:spcBef>
                <a:spcPct val="0"/>
              </a:spcBef>
              <a:buFontTx/>
              <a:buNone/>
            </a:pPr>
            <a:r>
              <a:rPr lang="en-GB" altLang="en-US" sz="1400" i="1">
                <a:latin typeface="Times" panose="02020603050405020304" pitchFamily="18" charset="0"/>
              </a:rPr>
              <a:t>    	    }catch (IOException e){System.out.println("IO:"+e.getMessage());}</a:t>
            </a:r>
          </a:p>
          <a:p>
            <a:pPr>
              <a:spcBef>
                <a:spcPct val="0"/>
              </a:spcBef>
              <a:buFontTx/>
              <a:buNone/>
            </a:pPr>
            <a:r>
              <a:rPr lang="en-GB" altLang="en-US" sz="1400" i="1">
                <a:latin typeface="Times" panose="02020603050405020304" pitchFamily="18" charset="0"/>
              </a:rPr>
              <a:t>	}finally {if(s!=null) try {s.close();}catch (IOException e){System.out.println("close:"+e.getMessage());}}</a:t>
            </a:r>
          </a:p>
          <a:p>
            <a:pPr>
              <a:spcBef>
                <a:spcPct val="0"/>
              </a:spcBef>
              <a:buFontTx/>
              <a:buNone/>
            </a:pPr>
            <a:r>
              <a:rPr lang="en-GB" altLang="en-US" sz="1400" i="1">
                <a:latin typeface="Times" panose="02020603050405020304" pitchFamily="18" charset="0"/>
              </a:rPr>
              <a:t>  	}</a:t>
            </a:r>
          </a:p>
          <a:p>
            <a:pPr>
              <a:spcBef>
                <a:spcPct val="0"/>
              </a:spcBef>
              <a:buFontTx/>
              <a:buNone/>
            </a:pPr>
            <a:r>
              <a:rPr lang="en-GB" altLang="en-US" sz="1400" i="1">
                <a:latin typeface="Times" panose="02020603050405020304" pitchFamily="18" charset="0"/>
              </a:rPr>
              <a:t>}</a:t>
            </a:r>
          </a:p>
        </p:txBody>
      </p:sp>
    </p:spTree>
    <p:extLst>
      <p:ext uri="{BB962C8B-B14F-4D97-AF65-F5344CB8AC3E}">
        <p14:creationId xmlns:p14="http://schemas.microsoft.com/office/powerpoint/2010/main" val="3148947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GB" altLang="en-US" sz="2400"/>
              <a:t>Figure 4.6 TCP server makes a connection for each client and then echoes the client’s  request</a:t>
            </a:r>
          </a:p>
        </p:txBody>
      </p:sp>
      <p:sp>
        <p:nvSpPr>
          <p:cNvPr id="51203" name="Rectangle 3"/>
          <p:cNvSpPr>
            <a:spLocks noChangeArrowheads="1"/>
          </p:cNvSpPr>
          <p:nvPr/>
        </p:nvSpPr>
        <p:spPr bwMode="auto">
          <a:xfrm>
            <a:off x="2732088" y="1358901"/>
            <a:ext cx="7111242"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latin typeface="Times" panose="02020603050405020304" pitchFamily="18" charset="0"/>
              </a:rPr>
              <a:t>import java.net.*;</a:t>
            </a:r>
          </a:p>
          <a:p>
            <a:pPr>
              <a:spcBef>
                <a:spcPct val="0"/>
              </a:spcBef>
              <a:buFontTx/>
              <a:buNone/>
            </a:pPr>
            <a:r>
              <a:rPr lang="en-GB" altLang="en-US" sz="1600" i="1">
                <a:latin typeface="Times" panose="02020603050405020304" pitchFamily="18" charset="0"/>
              </a:rPr>
              <a:t>import java.io.*;</a:t>
            </a:r>
          </a:p>
          <a:p>
            <a:pPr>
              <a:spcBef>
                <a:spcPct val="0"/>
              </a:spcBef>
              <a:buFontTx/>
              <a:buNone/>
            </a:pPr>
            <a:r>
              <a:rPr lang="en-GB" altLang="en-US" sz="1600" i="1">
                <a:latin typeface="Times" panose="02020603050405020304" pitchFamily="18" charset="0"/>
              </a:rPr>
              <a:t>public class TCPServer {</a:t>
            </a:r>
          </a:p>
          <a:p>
            <a:pPr>
              <a:spcBef>
                <a:spcPct val="0"/>
              </a:spcBef>
              <a:buFontTx/>
              <a:buNone/>
            </a:pPr>
            <a:r>
              <a:rPr lang="en-GB" altLang="en-US" sz="1600" i="1">
                <a:latin typeface="Times" panose="02020603050405020304" pitchFamily="18" charset="0"/>
              </a:rPr>
              <a:t>    public static void main (String args[]) {</a:t>
            </a:r>
          </a:p>
          <a:p>
            <a:pPr>
              <a:spcBef>
                <a:spcPct val="0"/>
              </a:spcBef>
              <a:buFontTx/>
              <a:buNone/>
            </a:pPr>
            <a:r>
              <a:rPr lang="en-GB" altLang="en-US" sz="1600" i="1">
                <a:latin typeface="Times" panose="02020603050405020304" pitchFamily="18" charset="0"/>
              </a:rPr>
              <a:t>	try{</a:t>
            </a:r>
          </a:p>
          <a:p>
            <a:pPr>
              <a:spcBef>
                <a:spcPct val="0"/>
              </a:spcBef>
              <a:buFontTx/>
              <a:buNone/>
            </a:pPr>
            <a:r>
              <a:rPr lang="en-GB" altLang="en-US" sz="1600" i="1">
                <a:latin typeface="Times" panose="02020603050405020304" pitchFamily="18" charset="0"/>
              </a:rPr>
              <a:t>		int serverPort = 7896; </a:t>
            </a:r>
          </a:p>
          <a:p>
            <a:pPr>
              <a:spcBef>
                <a:spcPct val="0"/>
              </a:spcBef>
              <a:buFontTx/>
              <a:buNone/>
            </a:pPr>
            <a:r>
              <a:rPr lang="en-GB" altLang="en-US" sz="1600" i="1">
                <a:latin typeface="Times" panose="02020603050405020304" pitchFamily="18" charset="0"/>
              </a:rPr>
              <a:t>		ServerSocket listenSocket = new ServerSocket(serverPort);</a:t>
            </a:r>
          </a:p>
          <a:p>
            <a:pPr>
              <a:spcBef>
                <a:spcPct val="0"/>
              </a:spcBef>
              <a:buFontTx/>
              <a:buNone/>
            </a:pPr>
            <a:r>
              <a:rPr lang="en-GB" altLang="en-US" sz="1600" i="1">
                <a:latin typeface="Times" panose="02020603050405020304" pitchFamily="18" charset="0"/>
              </a:rPr>
              <a:t>		while(true) {</a:t>
            </a:r>
          </a:p>
          <a:p>
            <a:pPr>
              <a:spcBef>
                <a:spcPct val="0"/>
              </a:spcBef>
              <a:buFontTx/>
              <a:buNone/>
            </a:pPr>
            <a:r>
              <a:rPr lang="en-GB" altLang="en-US" sz="1600" i="1">
                <a:latin typeface="Times" panose="02020603050405020304" pitchFamily="18" charset="0"/>
              </a:rPr>
              <a:t>			Socket clientSocket = listenSocket.accept();</a:t>
            </a:r>
          </a:p>
          <a:p>
            <a:pPr>
              <a:spcBef>
                <a:spcPct val="0"/>
              </a:spcBef>
              <a:buFontTx/>
              <a:buNone/>
            </a:pPr>
            <a:r>
              <a:rPr lang="en-GB" altLang="en-US" sz="1600" i="1">
                <a:latin typeface="Times" panose="02020603050405020304" pitchFamily="18" charset="0"/>
              </a:rPr>
              <a:t>			Connection c = new Connection(clientSocket);</a:t>
            </a:r>
          </a:p>
          <a:p>
            <a:pPr>
              <a:spcBef>
                <a:spcPct val="0"/>
              </a:spcBef>
              <a:buFontTx/>
              <a:buNone/>
            </a:pPr>
            <a:r>
              <a:rPr lang="en-GB" altLang="en-US" sz="1600" i="1">
                <a:latin typeface="Times" panose="02020603050405020304" pitchFamily="18" charset="0"/>
              </a:rPr>
              <a:t>		}</a:t>
            </a:r>
          </a:p>
          <a:p>
            <a:pPr>
              <a:spcBef>
                <a:spcPct val="0"/>
              </a:spcBef>
              <a:buFontTx/>
              <a:buNone/>
            </a:pPr>
            <a:r>
              <a:rPr lang="en-GB" altLang="en-US" sz="1600" i="1">
                <a:latin typeface="Times" panose="02020603050405020304" pitchFamily="18" charset="0"/>
              </a:rPr>
              <a:t>	} catch(IOException e) {System.out.println("Listen :"+e.getMessage());}</a:t>
            </a:r>
          </a:p>
          <a:p>
            <a:pPr>
              <a:spcBef>
                <a:spcPct val="0"/>
              </a:spcBef>
              <a:buFontTx/>
              <a:buNone/>
            </a:pPr>
            <a:r>
              <a:rPr lang="en-GB" altLang="en-US" sz="1600" i="1">
                <a:latin typeface="Times" panose="02020603050405020304" pitchFamily="18" charset="0"/>
              </a:rPr>
              <a:t>    }</a:t>
            </a:r>
          </a:p>
          <a:p>
            <a:pPr>
              <a:spcBef>
                <a:spcPct val="0"/>
              </a:spcBef>
              <a:buFontTx/>
              <a:buNone/>
            </a:pPr>
            <a:r>
              <a:rPr lang="en-GB" altLang="en-US" sz="1600" i="1">
                <a:latin typeface="Times" panose="02020603050405020304" pitchFamily="18" charset="0"/>
              </a:rPr>
              <a:t>}</a:t>
            </a:r>
          </a:p>
          <a:p>
            <a:pPr>
              <a:spcBef>
                <a:spcPct val="0"/>
              </a:spcBef>
              <a:buFontTx/>
              <a:buNone/>
            </a:pPr>
            <a:endParaRPr lang="en-GB" altLang="en-US" sz="1600" i="1">
              <a:latin typeface="Times" panose="02020603050405020304" pitchFamily="18" charset="0"/>
            </a:endParaRPr>
          </a:p>
          <a:p>
            <a:pPr>
              <a:spcBef>
                <a:spcPct val="0"/>
              </a:spcBef>
              <a:buFontTx/>
              <a:buNone/>
            </a:pPr>
            <a:r>
              <a:rPr lang="en-GB" altLang="en-US" sz="1600" i="1">
                <a:latin typeface="Times" panose="02020603050405020304" pitchFamily="18" charset="0"/>
              </a:rPr>
              <a:t>// this figure continues on the next slide</a:t>
            </a:r>
          </a:p>
        </p:txBody>
      </p:sp>
    </p:spTree>
    <p:extLst>
      <p:ext uri="{BB962C8B-B14F-4D97-AF65-F5344CB8AC3E}">
        <p14:creationId xmlns:p14="http://schemas.microsoft.com/office/powerpoint/2010/main" val="2925958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GB" altLang="en-US" sz="2400"/>
              <a:t>Figure 4.6 continued</a:t>
            </a:r>
          </a:p>
        </p:txBody>
      </p:sp>
      <p:sp>
        <p:nvSpPr>
          <p:cNvPr id="52227" name="Rectangle 3"/>
          <p:cNvSpPr>
            <a:spLocks noChangeArrowheads="1"/>
          </p:cNvSpPr>
          <p:nvPr/>
        </p:nvSpPr>
        <p:spPr bwMode="auto">
          <a:xfrm>
            <a:off x="2593975" y="1292226"/>
            <a:ext cx="7811754"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dirty="0">
                <a:latin typeface="Times" panose="02020603050405020304" pitchFamily="18" charset="0"/>
              </a:rPr>
              <a:t>class Connection extends Thread {</a:t>
            </a:r>
          </a:p>
          <a:p>
            <a:pPr>
              <a:spcBef>
                <a:spcPct val="0"/>
              </a:spcBef>
              <a:buFontTx/>
              <a:buNone/>
            </a:pPr>
            <a:r>
              <a:rPr lang="en-GB" altLang="en-US" sz="1600" i="1" dirty="0">
                <a:latin typeface="Times" panose="02020603050405020304" pitchFamily="18" charset="0"/>
              </a:rPr>
              <a:t>	</a:t>
            </a:r>
            <a:r>
              <a:rPr lang="en-GB" altLang="en-US" sz="1600" i="1" dirty="0" err="1">
                <a:latin typeface="Times" panose="02020603050405020304" pitchFamily="18" charset="0"/>
              </a:rPr>
              <a:t>DataInputStream</a:t>
            </a:r>
            <a:r>
              <a:rPr lang="en-GB" altLang="en-US" sz="1600" i="1" dirty="0">
                <a:latin typeface="Times" panose="02020603050405020304" pitchFamily="18" charset="0"/>
              </a:rPr>
              <a:t> in;</a:t>
            </a:r>
          </a:p>
          <a:p>
            <a:pPr>
              <a:spcBef>
                <a:spcPct val="0"/>
              </a:spcBef>
              <a:buFontTx/>
              <a:buNone/>
            </a:pPr>
            <a:r>
              <a:rPr lang="en-GB" altLang="en-US" sz="1600" i="1" dirty="0">
                <a:latin typeface="Times" panose="02020603050405020304" pitchFamily="18" charset="0"/>
              </a:rPr>
              <a:t>	</a:t>
            </a:r>
            <a:r>
              <a:rPr lang="en-GB" altLang="en-US" sz="1600" i="1" dirty="0" err="1">
                <a:latin typeface="Times" panose="02020603050405020304" pitchFamily="18" charset="0"/>
              </a:rPr>
              <a:t>DataOutputStream</a:t>
            </a:r>
            <a:r>
              <a:rPr lang="en-GB" altLang="en-US" sz="1600" i="1" dirty="0">
                <a:latin typeface="Times" panose="02020603050405020304" pitchFamily="18" charset="0"/>
              </a:rPr>
              <a:t> out;</a:t>
            </a:r>
          </a:p>
          <a:p>
            <a:pPr>
              <a:spcBef>
                <a:spcPct val="0"/>
              </a:spcBef>
              <a:buFontTx/>
              <a:buNone/>
            </a:pPr>
            <a:r>
              <a:rPr lang="en-GB" altLang="en-US" sz="1600" i="1" dirty="0">
                <a:latin typeface="Times" panose="02020603050405020304" pitchFamily="18" charset="0"/>
              </a:rPr>
              <a:t>	Socket </a:t>
            </a:r>
            <a:r>
              <a:rPr lang="en-GB" altLang="en-US" sz="1600" i="1" dirty="0" err="1">
                <a:latin typeface="Times" panose="02020603050405020304" pitchFamily="18" charset="0"/>
              </a:rPr>
              <a:t>clientSocket</a:t>
            </a:r>
            <a:r>
              <a:rPr lang="en-GB" altLang="en-US" sz="1600" i="1" dirty="0">
                <a:latin typeface="Times" panose="02020603050405020304" pitchFamily="18" charset="0"/>
              </a:rPr>
              <a:t>;</a:t>
            </a:r>
          </a:p>
          <a:p>
            <a:pPr>
              <a:spcBef>
                <a:spcPct val="0"/>
              </a:spcBef>
              <a:buFontTx/>
              <a:buNone/>
            </a:pPr>
            <a:r>
              <a:rPr lang="en-GB" altLang="en-US" sz="1600" i="1" dirty="0">
                <a:latin typeface="Times" panose="02020603050405020304" pitchFamily="18" charset="0"/>
              </a:rPr>
              <a:t>	public Connection (Socket </a:t>
            </a:r>
            <a:r>
              <a:rPr lang="en-GB" altLang="en-US" sz="1600" i="1" dirty="0" err="1">
                <a:latin typeface="Times" panose="02020603050405020304" pitchFamily="18" charset="0"/>
              </a:rPr>
              <a:t>aClientSocket</a:t>
            </a:r>
            <a:r>
              <a:rPr lang="en-GB" altLang="en-US" sz="1600" i="1" dirty="0">
                <a:latin typeface="Times" panose="02020603050405020304" pitchFamily="18" charset="0"/>
              </a:rPr>
              <a:t>) {</a:t>
            </a:r>
          </a:p>
          <a:p>
            <a:pPr>
              <a:spcBef>
                <a:spcPct val="0"/>
              </a:spcBef>
              <a:buFontTx/>
              <a:buNone/>
            </a:pPr>
            <a:r>
              <a:rPr lang="en-GB" altLang="en-US" sz="1600" i="1" dirty="0">
                <a:latin typeface="Times" panose="02020603050405020304" pitchFamily="18" charset="0"/>
              </a:rPr>
              <a:t>	    try {</a:t>
            </a:r>
          </a:p>
          <a:p>
            <a:pPr>
              <a:spcBef>
                <a:spcPct val="0"/>
              </a:spcBef>
              <a:buFontTx/>
              <a:buNone/>
            </a:pPr>
            <a:r>
              <a:rPr lang="en-GB" altLang="en-US" sz="1600" i="1" dirty="0">
                <a:latin typeface="Times" panose="02020603050405020304" pitchFamily="18" charset="0"/>
              </a:rPr>
              <a:t>		</a:t>
            </a:r>
            <a:r>
              <a:rPr lang="en-GB" altLang="en-US" sz="1600" i="1" dirty="0" err="1">
                <a:latin typeface="Times" panose="02020603050405020304" pitchFamily="18" charset="0"/>
              </a:rPr>
              <a:t>clientSocket</a:t>
            </a:r>
            <a:r>
              <a:rPr lang="en-GB" altLang="en-US" sz="1600" i="1" dirty="0">
                <a:latin typeface="Times" panose="02020603050405020304" pitchFamily="18" charset="0"/>
              </a:rPr>
              <a:t> = </a:t>
            </a:r>
            <a:r>
              <a:rPr lang="en-GB" altLang="en-US" sz="1600" i="1" dirty="0" err="1">
                <a:latin typeface="Times" panose="02020603050405020304" pitchFamily="18" charset="0"/>
              </a:rPr>
              <a:t>aClientSocket</a:t>
            </a:r>
            <a:r>
              <a:rPr lang="en-GB" altLang="en-US" sz="1600" i="1" dirty="0">
                <a:latin typeface="Times" panose="02020603050405020304" pitchFamily="18" charset="0"/>
              </a:rPr>
              <a:t>;</a:t>
            </a:r>
          </a:p>
          <a:p>
            <a:pPr>
              <a:spcBef>
                <a:spcPct val="0"/>
              </a:spcBef>
              <a:buFontTx/>
              <a:buNone/>
            </a:pPr>
            <a:r>
              <a:rPr lang="en-GB" altLang="en-US" sz="1600" i="1" dirty="0">
                <a:latin typeface="Times" panose="02020603050405020304" pitchFamily="18" charset="0"/>
              </a:rPr>
              <a:t>		in = new </a:t>
            </a:r>
            <a:r>
              <a:rPr lang="en-GB" altLang="en-US" sz="1600" i="1" dirty="0" err="1">
                <a:latin typeface="Times" panose="02020603050405020304" pitchFamily="18" charset="0"/>
              </a:rPr>
              <a:t>DataInputStream</a:t>
            </a:r>
            <a:r>
              <a:rPr lang="en-GB" altLang="en-US" sz="1600" i="1" dirty="0">
                <a:latin typeface="Times" panose="02020603050405020304" pitchFamily="18" charset="0"/>
              </a:rPr>
              <a:t>( </a:t>
            </a:r>
            <a:r>
              <a:rPr lang="en-GB" altLang="en-US" sz="1600" i="1" dirty="0" err="1">
                <a:latin typeface="Times" panose="02020603050405020304" pitchFamily="18" charset="0"/>
              </a:rPr>
              <a:t>clientSocket.getInputStream</a:t>
            </a:r>
            <a:r>
              <a:rPr lang="en-GB" altLang="en-US" sz="1600" i="1" dirty="0">
                <a:latin typeface="Times" panose="02020603050405020304" pitchFamily="18" charset="0"/>
              </a:rPr>
              <a:t>());</a:t>
            </a:r>
          </a:p>
          <a:p>
            <a:pPr>
              <a:spcBef>
                <a:spcPct val="0"/>
              </a:spcBef>
              <a:buFontTx/>
              <a:buNone/>
            </a:pPr>
            <a:r>
              <a:rPr lang="en-GB" altLang="en-US" sz="1600" i="1" dirty="0">
                <a:latin typeface="Times" panose="02020603050405020304" pitchFamily="18" charset="0"/>
              </a:rPr>
              <a:t>		out =new </a:t>
            </a:r>
            <a:r>
              <a:rPr lang="en-GB" altLang="en-US" sz="1600" i="1" dirty="0" err="1">
                <a:latin typeface="Times" panose="02020603050405020304" pitchFamily="18" charset="0"/>
              </a:rPr>
              <a:t>DataOutputStream</a:t>
            </a:r>
            <a:r>
              <a:rPr lang="en-GB" altLang="en-US" sz="1600" i="1" dirty="0">
                <a:latin typeface="Times" panose="02020603050405020304" pitchFamily="18" charset="0"/>
              </a:rPr>
              <a:t>( </a:t>
            </a:r>
            <a:r>
              <a:rPr lang="en-GB" altLang="en-US" sz="1600" i="1" dirty="0" err="1">
                <a:latin typeface="Times" panose="02020603050405020304" pitchFamily="18" charset="0"/>
              </a:rPr>
              <a:t>clientSocket.getOutputStream</a:t>
            </a:r>
            <a:r>
              <a:rPr lang="en-GB" altLang="en-US" sz="1600" i="1" dirty="0">
                <a:latin typeface="Times" panose="02020603050405020304" pitchFamily="18" charset="0"/>
              </a:rPr>
              <a:t>());</a:t>
            </a:r>
          </a:p>
          <a:p>
            <a:pPr>
              <a:spcBef>
                <a:spcPct val="0"/>
              </a:spcBef>
              <a:buFontTx/>
              <a:buNone/>
            </a:pPr>
            <a:r>
              <a:rPr lang="en-GB" altLang="en-US" sz="1600" i="1" dirty="0">
                <a:latin typeface="Times" panose="02020603050405020304" pitchFamily="18" charset="0"/>
              </a:rPr>
              <a:t>		</a:t>
            </a:r>
            <a:r>
              <a:rPr lang="en-GB" altLang="en-US" sz="1600" i="1" dirty="0" err="1">
                <a:latin typeface="Times" panose="02020603050405020304" pitchFamily="18" charset="0"/>
              </a:rPr>
              <a:t>this.start</a:t>
            </a:r>
            <a:r>
              <a:rPr lang="en-GB" altLang="en-US" sz="1600" i="1" dirty="0">
                <a:latin typeface="Times" panose="02020603050405020304" pitchFamily="18" charset="0"/>
              </a:rPr>
              <a:t>();</a:t>
            </a:r>
          </a:p>
          <a:p>
            <a:pPr>
              <a:spcBef>
                <a:spcPct val="0"/>
              </a:spcBef>
              <a:buFontTx/>
              <a:buNone/>
            </a:pPr>
            <a:r>
              <a:rPr lang="en-GB" altLang="en-US" sz="1600" i="1" dirty="0">
                <a:latin typeface="Times" panose="02020603050405020304" pitchFamily="18" charset="0"/>
              </a:rPr>
              <a:t>	     } catch(</a:t>
            </a:r>
            <a:r>
              <a:rPr lang="en-GB" altLang="en-US" sz="1600" i="1" dirty="0" err="1">
                <a:latin typeface="Times" panose="02020603050405020304" pitchFamily="18" charset="0"/>
              </a:rPr>
              <a:t>IOException</a:t>
            </a:r>
            <a:r>
              <a:rPr lang="en-GB" altLang="en-US" sz="1600" i="1" dirty="0">
                <a:latin typeface="Times" panose="02020603050405020304" pitchFamily="18" charset="0"/>
              </a:rPr>
              <a:t> e)  {</a:t>
            </a:r>
            <a:r>
              <a:rPr lang="en-GB" altLang="en-US" sz="1600" i="1" dirty="0" err="1">
                <a:latin typeface="Times" panose="02020603050405020304" pitchFamily="18" charset="0"/>
              </a:rPr>
              <a:t>System.out.println</a:t>
            </a:r>
            <a:r>
              <a:rPr lang="en-GB" altLang="en-US" sz="1600" i="1" dirty="0">
                <a:latin typeface="Times" panose="02020603050405020304" pitchFamily="18" charset="0"/>
              </a:rPr>
              <a:t>("Connection:"+</a:t>
            </a:r>
            <a:r>
              <a:rPr lang="en-GB" altLang="en-US" sz="1600" i="1" dirty="0" err="1">
                <a:latin typeface="Times" panose="02020603050405020304" pitchFamily="18" charset="0"/>
              </a:rPr>
              <a:t>e.getMessage</a:t>
            </a:r>
            <a:r>
              <a:rPr lang="en-GB" altLang="en-US" sz="1600" i="1" dirty="0">
                <a:latin typeface="Times" panose="02020603050405020304" pitchFamily="18" charset="0"/>
              </a:rPr>
              <a:t>());}</a:t>
            </a:r>
          </a:p>
          <a:p>
            <a:pPr>
              <a:spcBef>
                <a:spcPct val="0"/>
              </a:spcBef>
              <a:buFontTx/>
              <a:buNone/>
            </a:pPr>
            <a:r>
              <a:rPr lang="en-GB" altLang="en-US" sz="1600" i="1" dirty="0">
                <a:latin typeface="Times" panose="02020603050405020304" pitchFamily="18" charset="0"/>
              </a:rPr>
              <a:t>	}</a:t>
            </a:r>
          </a:p>
          <a:p>
            <a:pPr>
              <a:spcBef>
                <a:spcPct val="0"/>
              </a:spcBef>
              <a:buFontTx/>
              <a:buNone/>
            </a:pPr>
            <a:r>
              <a:rPr lang="en-GB" altLang="en-US" sz="1600" i="1" dirty="0">
                <a:latin typeface="Times" panose="02020603050405020304" pitchFamily="18" charset="0"/>
              </a:rPr>
              <a:t>	public void run(){</a:t>
            </a:r>
          </a:p>
          <a:p>
            <a:pPr>
              <a:spcBef>
                <a:spcPct val="0"/>
              </a:spcBef>
              <a:buFontTx/>
              <a:buNone/>
            </a:pPr>
            <a:r>
              <a:rPr lang="en-GB" altLang="en-US" sz="1600" i="1" dirty="0">
                <a:latin typeface="Times" panose="02020603050405020304" pitchFamily="18" charset="0"/>
              </a:rPr>
              <a:t>	    try {			                 // an echo server</a:t>
            </a:r>
          </a:p>
          <a:p>
            <a:pPr>
              <a:spcBef>
                <a:spcPct val="0"/>
              </a:spcBef>
              <a:buFontTx/>
              <a:buNone/>
            </a:pPr>
            <a:r>
              <a:rPr lang="en-GB" altLang="en-US" sz="1600" i="1" dirty="0">
                <a:latin typeface="Times" panose="02020603050405020304" pitchFamily="18" charset="0"/>
              </a:rPr>
              <a:t>		String data = </a:t>
            </a:r>
            <a:r>
              <a:rPr lang="en-GB" altLang="en-US" sz="1600" i="1" dirty="0" err="1">
                <a:latin typeface="Times" panose="02020603050405020304" pitchFamily="18" charset="0"/>
              </a:rPr>
              <a:t>in.readUTF</a:t>
            </a:r>
            <a:r>
              <a:rPr lang="en-GB" altLang="en-US" sz="1600" i="1" dirty="0">
                <a:latin typeface="Times" panose="02020603050405020304" pitchFamily="18" charset="0"/>
              </a:rPr>
              <a:t>();	                 </a:t>
            </a:r>
          </a:p>
          <a:p>
            <a:pPr>
              <a:spcBef>
                <a:spcPct val="0"/>
              </a:spcBef>
              <a:buFontTx/>
              <a:buNone/>
            </a:pPr>
            <a:r>
              <a:rPr lang="en-GB" altLang="en-US" sz="1600" i="1" dirty="0">
                <a:latin typeface="Times" panose="02020603050405020304" pitchFamily="18" charset="0"/>
              </a:rPr>
              <a:t>		</a:t>
            </a:r>
            <a:r>
              <a:rPr lang="en-GB" altLang="en-US" sz="1600" i="1" dirty="0" err="1">
                <a:latin typeface="Times" panose="02020603050405020304" pitchFamily="18" charset="0"/>
              </a:rPr>
              <a:t>out.writeUTF</a:t>
            </a:r>
            <a:r>
              <a:rPr lang="en-GB" altLang="en-US" sz="1600" i="1" dirty="0">
                <a:latin typeface="Times" panose="02020603050405020304" pitchFamily="18" charset="0"/>
              </a:rPr>
              <a:t>(data);</a:t>
            </a:r>
          </a:p>
          <a:p>
            <a:pPr>
              <a:spcBef>
                <a:spcPct val="0"/>
              </a:spcBef>
              <a:buFontTx/>
              <a:buNone/>
            </a:pPr>
            <a:r>
              <a:rPr lang="en-GB" altLang="en-US" sz="1600" i="1" dirty="0">
                <a:latin typeface="Times" panose="02020603050405020304" pitchFamily="18" charset="0"/>
              </a:rPr>
              <a:t>	    } catch(</a:t>
            </a:r>
            <a:r>
              <a:rPr lang="en-GB" altLang="en-US" sz="1600" i="1" dirty="0" err="1">
                <a:latin typeface="Times" panose="02020603050405020304" pitchFamily="18" charset="0"/>
              </a:rPr>
              <a:t>EOFException</a:t>
            </a:r>
            <a:r>
              <a:rPr lang="en-GB" altLang="en-US" sz="1600" i="1" dirty="0">
                <a:latin typeface="Times" panose="02020603050405020304" pitchFamily="18" charset="0"/>
              </a:rPr>
              <a:t> e) {</a:t>
            </a:r>
            <a:r>
              <a:rPr lang="en-GB" altLang="en-US" sz="1600" i="1" dirty="0" err="1">
                <a:latin typeface="Times" panose="02020603050405020304" pitchFamily="18" charset="0"/>
              </a:rPr>
              <a:t>System.out.println</a:t>
            </a:r>
            <a:r>
              <a:rPr lang="en-GB" altLang="en-US" sz="1600" i="1" dirty="0">
                <a:latin typeface="Times" panose="02020603050405020304" pitchFamily="18" charset="0"/>
              </a:rPr>
              <a:t>("EOF:"+</a:t>
            </a:r>
            <a:r>
              <a:rPr lang="en-GB" altLang="en-US" sz="1600" i="1" dirty="0" err="1">
                <a:latin typeface="Times" panose="02020603050405020304" pitchFamily="18" charset="0"/>
              </a:rPr>
              <a:t>e.getMessage</a:t>
            </a:r>
            <a:r>
              <a:rPr lang="en-GB" altLang="en-US" sz="1600" i="1" dirty="0">
                <a:latin typeface="Times" panose="02020603050405020304" pitchFamily="18" charset="0"/>
              </a:rPr>
              <a:t>());</a:t>
            </a:r>
          </a:p>
          <a:p>
            <a:pPr>
              <a:spcBef>
                <a:spcPct val="0"/>
              </a:spcBef>
              <a:buFontTx/>
              <a:buNone/>
            </a:pPr>
            <a:r>
              <a:rPr lang="en-GB" altLang="en-US" sz="1600" i="1" dirty="0">
                <a:latin typeface="Times" panose="02020603050405020304" pitchFamily="18" charset="0"/>
              </a:rPr>
              <a:t>	    } catch(</a:t>
            </a:r>
            <a:r>
              <a:rPr lang="en-GB" altLang="en-US" sz="1600" i="1" dirty="0" err="1">
                <a:latin typeface="Times" panose="02020603050405020304" pitchFamily="18" charset="0"/>
              </a:rPr>
              <a:t>IOException</a:t>
            </a:r>
            <a:r>
              <a:rPr lang="en-GB" altLang="en-US" sz="1600" i="1" dirty="0">
                <a:latin typeface="Times" panose="02020603050405020304" pitchFamily="18" charset="0"/>
              </a:rPr>
              <a:t> e) {</a:t>
            </a:r>
            <a:r>
              <a:rPr lang="en-GB" altLang="en-US" sz="1600" i="1" dirty="0" err="1">
                <a:latin typeface="Times" panose="02020603050405020304" pitchFamily="18" charset="0"/>
              </a:rPr>
              <a:t>System.out.println</a:t>
            </a:r>
            <a:r>
              <a:rPr lang="en-GB" altLang="en-US" sz="1600" i="1" dirty="0">
                <a:latin typeface="Times" panose="02020603050405020304" pitchFamily="18" charset="0"/>
              </a:rPr>
              <a:t>("IO:"+</a:t>
            </a:r>
            <a:r>
              <a:rPr lang="en-GB" altLang="en-US" sz="1600" i="1" dirty="0" err="1">
                <a:latin typeface="Times" panose="02020603050405020304" pitchFamily="18" charset="0"/>
              </a:rPr>
              <a:t>e.getMessage</a:t>
            </a:r>
            <a:r>
              <a:rPr lang="en-GB" altLang="en-US" sz="1600" i="1" dirty="0">
                <a:latin typeface="Times" panose="02020603050405020304" pitchFamily="18" charset="0"/>
              </a:rPr>
              <a:t>());}</a:t>
            </a:r>
          </a:p>
          <a:p>
            <a:pPr>
              <a:spcBef>
                <a:spcPct val="0"/>
              </a:spcBef>
              <a:buFontTx/>
              <a:buNone/>
            </a:pPr>
            <a:r>
              <a:rPr lang="en-GB" altLang="en-US" sz="1600" i="1" dirty="0">
                <a:latin typeface="Times" panose="02020603050405020304" pitchFamily="18" charset="0"/>
              </a:rPr>
              <a:t>	    } finally{ try {</a:t>
            </a:r>
            <a:r>
              <a:rPr lang="en-GB" altLang="en-US" sz="1600" i="1" dirty="0" err="1">
                <a:latin typeface="Times" panose="02020603050405020304" pitchFamily="18" charset="0"/>
              </a:rPr>
              <a:t>clientSocket.close</a:t>
            </a:r>
            <a:r>
              <a:rPr lang="en-GB" altLang="en-US" sz="1600" i="1" dirty="0">
                <a:latin typeface="Times" panose="02020603050405020304" pitchFamily="18" charset="0"/>
              </a:rPr>
              <a:t>();}catch (</a:t>
            </a:r>
            <a:r>
              <a:rPr lang="en-GB" altLang="en-US" sz="1600" i="1" dirty="0" err="1">
                <a:latin typeface="Times" panose="02020603050405020304" pitchFamily="18" charset="0"/>
              </a:rPr>
              <a:t>IOException</a:t>
            </a:r>
            <a:r>
              <a:rPr lang="en-GB" altLang="en-US" sz="1600" i="1" dirty="0">
                <a:latin typeface="Times" panose="02020603050405020304" pitchFamily="18" charset="0"/>
              </a:rPr>
              <a:t> e){/*close failed*/}}</a:t>
            </a:r>
          </a:p>
          <a:p>
            <a:pPr>
              <a:spcBef>
                <a:spcPct val="0"/>
              </a:spcBef>
              <a:buFontTx/>
              <a:buNone/>
            </a:pPr>
            <a:r>
              <a:rPr lang="en-GB" altLang="en-US" sz="1600" i="1" dirty="0">
                <a:latin typeface="Times" panose="02020603050405020304" pitchFamily="18" charset="0"/>
              </a:rPr>
              <a:t>	}</a:t>
            </a:r>
          </a:p>
          <a:p>
            <a:pPr>
              <a:spcBef>
                <a:spcPct val="0"/>
              </a:spcBef>
              <a:buFontTx/>
              <a:buNone/>
            </a:pPr>
            <a:r>
              <a:rPr lang="en-GB" altLang="en-US" sz="1600" i="1" dirty="0">
                <a:latin typeface="Times" panose="02020603050405020304" pitchFamily="18" charset="0"/>
              </a:rPr>
              <a:t>}</a:t>
            </a:r>
          </a:p>
        </p:txBody>
      </p:sp>
    </p:spTree>
    <p:extLst>
      <p:ext uri="{BB962C8B-B14F-4D97-AF65-F5344CB8AC3E}">
        <p14:creationId xmlns:p14="http://schemas.microsoft.com/office/powerpoint/2010/main" val="3551504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87043" name="Rectangle 2"/>
          <p:cNvSpPr>
            <a:spLocks noGrp="1" noChangeArrowheads="1"/>
          </p:cNvSpPr>
          <p:nvPr>
            <p:ph type="title" idx="4294967295"/>
          </p:nvPr>
        </p:nvSpPr>
        <p:spPr/>
        <p:txBody>
          <a:bodyPr/>
          <a:lstStyle/>
          <a:p>
            <a:pPr eaLnBrk="1" hangingPunct="1"/>
            <a:r>
              <a:rPr lang="en-US" altLang="en-US" sz="3600">
                <a:solidFill>
                  <a:srgbClr val="FF0066"/>
                </a:solidFill>
              </a:rPr>
              <a:t>Blank</a:t>
            </a:r>
          </a:p>
        </p:txBody>
      </p:sp>
      <p:sp>
        <p:nvSpPr>
          <p:cNvPr id="87044" name="Rectangle 3"/>
          <p:cNvSpPr>
            <a:spLocks noGrp="1" noChangeArrowheads="1"/>
          </p:cNvSpPr>
          <p:nvPr>
            <p:ph type="body" idx="4294967295"/>
          </p:nvPr>
        </p:nvSpPr>
        <p:spPr/>
        <p:txBody>
          <a:bodyPr/>
          <a:lstStyle/>
          <a:p>
            <a:pPr eaLnBrk="1" hangingPunct="1"/>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12291" name="Rectangle 2"/>
          <p:cNvSpPr>
            <a:spLocks noGrp="1" noChangeArrowheads="1"/>
          </p:cNvSpPr>
          <p:nvPr>
            <p:ph type="title"/>
          </p:nvPr>
        </p:nvSpPr>
        <p:spPr/>
        <p:txBody>
          <a:bodyPr/>
          <a:lstStyle/>
          <a:p>
            <a:pPr eaLnBrk="1" hangingPunct="1"/>
            <a:r>
              <a:rPr lang="en-US" altLang="en-US" sz="4000"/>
              <a:t>Architectures of Virtual Machines (4)</a:t>
            </a:r>
          </a:p>
        </p:txBody>
      </p:sp>
      <p:sp>
        <p:nvSpPr>
          <p:cNvPr id="12292" name="Rectangle 3"/>
          <p:cNvSpPr>
            <a:spLocks noGrp="1" noChangeArrowheads="1"/>
          </p:cNvSpPr>
          <p:nvPr>
            <p:ph type="body" idx="1"/>
          </p:nvPr>
        </p:nvSpPr>
        <p:spPr/>
        <p:txBody>
          <a:bodyPr/>
          <a:lstStyle/>
          <a:p>
            <a:pPr eaLnBrk="1" hangingPunct="1"/>
            <a:r>
              <a:rPr lang="en-US" altLang="en-US"/>
              <a:t>Figure 3-7. (a) A process virtual machine, with multiple </a:t>
            </a:r>
            <a:br>
              <a:rPr lang="en-US" altLang="en-US"/>
            </a:br>
            <a:r>
              <a:rPr lang="en-US" altLang="en-US"/>
              <a:t>instances of (application, runtime) combinations.</a:t>
            </a:r>
          </a:p>
        </p:txBody>
      </p:sp>
      <p:pic>
        <p:nvPicPr>
          <p:cNvPr id="12293" name="Picture 4" descr="03-07"/>
          <p:cNvPicPr>
            <a:picLocks noChangeAspect="1" noChangeArrowheads="1"/>
          </p:cNvPicPr>
          <p:nvPr/>
        </p:nvPicPr>
        <p:blipFill>
          <a:blip r:embed="rId2">
            <a:extLst>
              <a:ext uri="{28A0092B-C50C-407E-A947-70E740481C1C}">
                <a14:useLocalDpi xmlns:a14="http://schemas.microsoft.com/office/drawing/2010/main" val="0"/>
              </a:ext>
            </a:extLst>
          </a:blip>
          <a:srcRect r="56078"/>
          <a:stretch>
            <a:fillRect/>
          </a:stretch>
        </p:blipFill>
        <p:spPr bwMode="auto">
          <a:xfrm>
            <a:off x="3895725" y="1138239"/>
            <a:ext cx="4870450" cy="440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3F2E6D8-32A0-450D-87A4-C75BE310463B}"/>
              </a:ext>
            </a:extLst>
          </p:cNvPr>
          <p:cNvPicPr>
            <a:picLocks noChangeAspect="1"/>
          </p:cNvPicPr>
          <p:nvPr/>
        </p:nvPicPr>
        <p:blipFill>
          <a:blip r:embed="rId3"/>
          <a:stretch>
            <a:fillRect/>
          </a:stretch>
        </p:blipFill>
        <p:spPr>
          <a:xfrm>
            <a:off x="6421211" y="4011774"/>
            <a:ext cx="1047750" cy="4953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13315" name="Rectangle 2"/>
          <p:cNvSpPr>
            <a:spLocks noGrp="1" noChangeArrowheads="1"/>
          </p:cNvSpPr>
          <p:nvPr>
            <p:ph type="title"/>
          </p:nvPr>
        </p:nvSpPr>
        <p:spPr/>
        <p:txBody>
          <a:bodyPr/>
          <a:lstStyle/>
          <a:p>
            <a:pPr eaLnBrk="1" hangingPunct="1"/>
            <a:r>
              <a:rPr lang="en-US" altLang="en-US" sz="4000"/>
              <a:t>Architectures of Virtual Machines (5)</a:t>
            </a:r>
          </a:p>
        </p:txBody>
      </p:sp>
      <p:sp>
        <p:nvSpPr>
          <p:cNvPr id="13316" name="Rectangle 3"/>
          <p:cNvSpPr>
            <a:spLocks noGrp="1" noChangeArrowheads="1"/>
          </p:cNvSpPr>
          <p:nvPr>
            <p:ph type="body" idx="1"/>
          </p:nvPr>
        </p:nvSpPr>
        <p:spPr/>
        <p:txBody>
          <a:bodyPr/>
          <a:lstStyle/>
          <a:p>
            <a:pPr eaLnBrk="1" hangingPunct="1">
              <a:lnSpc>
                <a:spcPct val="90000"/>
              </a:lnSpc>
            </a:pPr>
            <a:r>
              <a:rPr lang="en-US" altLang="en-US"/>
              <a:t>Figure 3-7. (b) A virtual machine monitor, with multiple instances</a:t>
            </a:r>
          </a:p>
          <a:p>
            <a:pPr eaLnBrk="1" hangingPunct="1">
              <a:lnSpc>
                <a:spcPct val="90000"/>
              </a:lnSpc>
            </a:pPr>
            <a:r>
              <a:rPr lang="en-US" altLang="en-US"/>
              <a:t>of (applications, operating system) combinations.</a:t>
            </a:r>
          </a:p>
        </p:txBody>
      </p:sp>
      <p:pic>
        <p:nvPicPr>
          <p:cNvPr id="13317" name="Picture 4" descr="03-07"/>
          <p:cNvPicPr>
            <a:picLocks noChangeAspect="1" noChangeArrowheads="1"/>
          </p:cNvPicPr>
          <p:nvPr/>
        </p:nvPicPr>
        <p:blipFill>
          <a:blip r:embed="rId2">
            <a:extLst>
              <a:ext uri="{28A0092B-C50C-407E-A947-70E740481C1C}">
                <a14:useLocalDpi xmlns:a14="http://schemas.microsoft.com/office/drawing/2010/main" val="0"/>
              </a:ext>
            </a:extLst>
          </a:blip>
          <a:srcRect l="52492"/>
          <a:stretch>
            <a:fillRect/>
          </a:stretch>
        </p:blipFill>
        <p:spPr bwMode="auto">
          <a:xfrm>
            <a:off x="3451225" y="1227138"/>
            <a:ext cx="5099050"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18435" name="Rectangle 2"/>
          <p:cNvSpPr>
            <a:spLocks noGrp="1" noChangeArrowheads="1"/>
          </p:cNvSpPr>
          <p:nvPr>
            <p:ph type="title"/>
          </p:nvPr>
        </p:nvSpPr>
        <p:spPr/>
        <p:txBody>
          <a:bodyPr/>
          <a:lstStyle/>
          <a:p>
            <a:pPr eaLnBrk="1" hangingPunct="1"/>
            <a:r>
              <a:rPr lang="en-US" altLang="en-US" dirty="0"/>
              <a:t>Daemons / Nameservers</a:t>
            </a:r>
          </a:p>
        </p:txBody>
      </p:sp>
      <p:sp>
        <p:nvSpPr>
          <p:cNvPr id="18436" name="Rectangle 3"/>
          <p:cNvSpPr>
            <a:spLocks noGrp="1" noChangeArrowheads="1"/>
          </p:cNvSpPr>
          <p:nvPr>
            <p:ph type="body" idx="1"/>
          </p:nvPr>
        </p:nvSpPr>
        <p:spPr>
          <a:xfrm>
            <a:off x="1524000" y="5400675"/>
            <a:ext cx="9144000" cy="838200"/>
          </a:xfrm>
        </p:spPr>
        <p:txBody>
          <a:bodyPr/>
          <a:lstStyle/>
          <a:p>
            <a:pPr eaLnBrk="1" hangingPunct="1"/>
            <a:r>
              <a:rPr lang="en-US" altLang="en-US" dirty="0"/>
              <a:t>Figure 3-11. (a) Client-to-server binding using a nameserver </a:t>
            </a:r>
            <a:r>
              <a:rPr lang="en-US" altLang="en-US" i="1" dirty="0"/>
              <a:t>daemon.</a:t>
            </a:r>
          </a:p>
        </p:txBody>
      </p:sp>
      <p:pic>
        <p:nvPicPr>
          <p:cNvPr id="18437" name="Picture 4" descr="03-11"/>
          <p:cNvPicPr>
            <a:picLocks noChangeAspect="1" noChangeArrowheads="1"/>
          </p:cNvPicPr>
          <p:nvPr/>
        </p:nvPicPr>
        <p:blipFill>
          <a:blip r:embed="rId2">
            <a:extLst>
              <a:ext uri="{28A0092B-C50C-407E-A947-70E740481C1C}">
                <a14:useLocalDpi xmlns:a14="http://schemas.microsoft.com/office/drawing/2010/main" val="0"/>
              </a:ext>
            </a:extLst>
          </a:blip>
          <a:srcRect b="55522"/>
          <a:stretch>
            <a:fillRect/>
          </a:stretch>
        </p:blipFill>
        <p:spPr bwMode="auto">
          <a:xfrm>
            <a:off x="2239995" y="1416050"/>
            <a:ext cx="8032750"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47168B5B-B9AE-48D9-A1F4-C485C8167C57}"/>
              </a:ext>
            </a:extLst>
          </p:cNvPr>
          <p:cNvPicPr>
            <a:picLocks noChangeAspect="1"/>
          </p:cNvPicPr>
          <p:nvPr/>
        </p:nvPicPr>
        <p:blipFill>
          <a:blip r:embed="rId3"/>
          <a:stretch>
            <a:fillRect/>
          </a:stretch>
        </p:blipFill>
        <p:spPr>
          <a:xfrm>
            <a:off x="8434290" y="1601787"/>
            <a:ext cx="361950" cy="3429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19459" name="Rectangle 2"/>
          <p:cNvSpPr>
            <a:spLocks noGrp="1" noChangeArrowheads="1"/>
          </p:cNvSpPr>
          <p:nvPr>
            <p:ph type="title"/>
          </p:nvPr>
        </p:nvSpPr>
        <p:spPr/>
        <p:txBody>
          <a:bodyPr/>
          <a:lstStyle/>
          <a:p>
            <a:pPr eaLnBrk="1" hangingPunct="1"/>
            <a:r>
              <a:rPr lang="en-US" altLang="en-US" dirty="0" err="1"/>
              <a:t>Superservers</a:t>
            </a:r>
            <a:endParaRPr lang="en-US" altLang="en-US" dirty="0"/>
          </a:p>
        </p:txBody>
      </p:sp>
      <p:sp>
        <p:nvSpPr>
          <p:cNvPr id="19460" name="Rectangle 3"/>
          <p:cNvSpPr>
            <a:spLocks noGrp="1" noChangeArrowheads="1"/>
          </p:cNvSpPr>
          <p:nvPr>
            <p:ph type="body" idx="1"/>
          </p:nvPr>
        </p:nvSpPr>
        <p:spPr/>
        <p:txBody>
          <a:bodyPr/>
          <a:lstStyle/>
          <a:p>
            <a:pPr eaLnBrk="1" hangingPunct="1"/>
            <a:r>
              <a:rPr lang="en-US" altLang="en-US"/>
              <a:t>Figure 3-11. (b) Client-to-server binding using a superserver.</a:t>
            </a:r>
          </a:p>
        </p:txBody>
      </p:sp>
      <p:pic>
        <p:nvPicPr>
          <p:cNvPr id="19461" name="Picture 4" descr="03-11"/>
          <p:cNvPicPr>
            <a:picLocks noChangeAspect="1" noChangeArrowheads="1"/>
          </p:cNvPicPr>
          <p:nvPr/>
        </p:nvPicPr>
        <p:blipFill>
          <a:blip r:embed="rId2">
            <a:extLst>
              <a:ext uri="{28A0092B-C50C-407E-A947-70E740481C1C}">
                <a14:useLocalDpi xmlns:a14="http://schemas.microsoft.com/office/drawing/2010/main" val="0"/>
              </a:ext>
            </a:extLst>
          </a:blip>
          <a:srcRect t="50955"/>
          <a:stretch>
            <a:fillRect/>
          </a:stretch>
        </p:blipFill>
        <p:spPr bwMode="auto">
          <a:xfrm>
            <a:off x="2251076" y="1547813"/>
            <a:ext cx="7699375"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17411" name="Rectangle 2"/>
          <p:cNvSpPr>
            <a:spLocks noGrp="1" noChangeArrowheads="1"/>
          </p:cNvSpPr>
          <p:nvPr>
            <p:ph type="title"/>
          </p:nvPr>
        </p:nvSpPr>
        <p:spPr/>
        <p:txBody>
          <a:bodyPr/>
          <a:lstStyle/>
          <a:p>
            <a:pPr eaLnBrk="1" hangingPunct="1"/>
            <a:r>
              <a:rPr lang="en-US" altLang="en-US" sz="4000" dirty="0"/>
              <a:t>Client-Side Software for </a:t>
            </a:r>
            <a:br>
              <a:rPr lang="en-US" altLang="en-US" sz="4000" dirty="0"/>
            </a:br>
            <a:r>
              <a:rPr lang="en-US" altLang="en-US" sz="4000" i="1" dirty="0"/>
              <a:t>Distribution Transparency</a:t>
            </a:r>
          </a:p>
        </p:txBody>
      </p:sp>
      <p:sp>
        <p:nvSpPr>
          <p:cNvPr id="17412" name="Rectangle 3"/>
          <p:cNvSpPr>
            <a:spLocks noGrp="1" noChangeArrowheads="1"/>
          </p:cNvSpPr>
          <p:nvPr>
            <p:ph type="body" idx="1"/>
          </p:nvPr>
        </p:nvSpPr>
        <p:spPr/>
        <p:txBody>
          <a:bodyPr/>
          <a:lstStyle/>
          <a:p>
            <a:pPr eaLnBrk="1" hangingPunct="1"/>
            <a:r>
              <a:rPr lang="en-US" altLang="en-US"/>
              <a:t>Figure 3-10. Transparent replication of a server </a:t>
            </a:r>
            <a:br>
              <a:rPr lang="en-US" altLang="en-US"/>
            </a:br>
            <a:r>
              <a:rPr lang="en-US" altLang="en-US"/>
              <a:t>using a client-side solution.</a:t>
            </a:r>
          </a:p>
        </p:txBody>
      </p:sp>
      <p:pic>
        <p:nvPicPr>
          <p:cNvPr id="17413" name="Picture 4" descr="03-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551" y="1752600"/>
            <a:ext cx="8207375"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20483" name="Rectangle 2"/>
          <p:cNvSpPr>
            <a:spLocks noGrp="1" noChangeArrowheads="1"/>
          </p:cNvSpPr>
          <p:nvPr>
            <p:ph type="title"/>
          </p:nvPr>
        </p:nvSpPr>
        <p:spPr/>
        <p:txBody>
          <a:bodyPr/>
          <a:lstStyle/>
          <a:p>
            <a:pPr eaLnBrk="1" hangingPunct="1"/>
            <a:r>
              <a:rPr lang="en-US" altLang="en-US"/>
              <a:t>Server Clusters (1)</a:t>
            </a:r>
          </a:p>
        </p:txBody>
      </p:sp>
      <p:sp>
        <p:nvSpPr>
          <p:cNvPr id="20484" name="Rectangle 3"/>
          <p:cNvSpPr>
            <a:spLocks noGrp="1" noChangeArrowheads="1"/>
          </p:cNvSpPr>
          <p:nvPr>
            <p:ph type="body" idx="1"/>
          </p:nvPr>
        </p:nvSpPr>
        <p:spPr/>
        <p:txBody>
          <a:bodyPr/>
          <a:lstStyle/>
          <a:p>
            <a:pPr eaLnBrk="1" hangingPunct="1"/>
            <a:r>
              <a:rPr lang="en-US" altLang="en-US" dirty="0"/>
              <a:t>Figure 3-12. The general organization of a </a:t>
            </a:r>
            <a:br>
              <a:rPr lang="en-US" altLang="en-US" dirty="0"/>
            </a:br>
            <a:r>
              <a:rPr lang="en-US" altLang="en-US" i="1" dirty="0"/>
              <a:t>three-tiered</a:t>
            </a:r>
            <a:r>
              <a:rPr lang="en-US" altLang="en-US" dirty="0"/>
              <a:t> server cluster.</a:t>
            </a:r>
          </a:p>
        </p:txBody>
      </p:sp>
      <p:pic>
        <p:nvPicPr>
          <p:cNvPr id="20485" name="Picture 4" descr="03-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0" y="1470025"/>
            <a:ext cx="8267700"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23555" name="Rectangle 2"/>
          <p:cNvSpPr>
            <a:spLocks noGrp="1" noChangeArrowheads="1"/>
          </p:cNvSpPr>
          <p:nvPr>
            <p:ph type="title"/>
          </p:nvPr>
        </p:nvSpPr>
        <p:spPr/>
        <p:txBody>
          <a:bodyPr/>
          <a:lstStyle/>
          <a:p>
            <a:pPr eaLnBrk="1" hangingPunct="1"/>
            <a:r>
              <a:rPr lang="en-US" altLang="en-US"/>
              <a:t>Reasons for Migrating Code</a:t>
            </a:r>
          </a:p>
        </p:txBody>
      </p:sp>
      <p:sp>
        <p:nvSpPr>
          <p:cNvPr id="23556" name="Rectangle 3"/>
          <p:cNvSpPr>
            <a:spLocks noGrp="1" noChangeArrowheads="1"/>
          </p:cNvSpPr>
          <p:nvPr>
            <p:ph type="body" idx="1"/>
          </p:nvPr>
        </p:nvSpPr>
        <p:spPr>
          <a:xfrm>
            <a:off x="1524000" y="5467350"/>
            <a:ext cx="9144000" cy="838200"/>
          </a:xfrm>
        </p:spPr>
        <p:txBody>
          <a:bodyPr/>
          <a:lstStyle/>
          <a:p>
            <a:pPr eaLnBrk="1" hangingPunct="1">
              <a:lnSpc>
                <a:spcPct val="80000"/>
              </a:lnSpc>
            </a:pPr>
            <a:r>
              <a:rPr lang="en-US" altLang="en-US"/>
              <a:t>Figure 3-17. The principle of dynamically configuring a client to communicate to a server. The client first fetches the necessary software, and then invokes the server.</a:t>
            </a:r>
          </a:p>
        </p:txBody>
      </p:sp>
      <p:pic>
        <p:nvPicPr>
          <p:cNvPr id="23557" name="Picture 4" descr="03-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0839" y="1217613"/>
            <a:ext cx="6173787"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24579" name="Rectangle 2"/>
          <p:cNvSpPr>
            <a:spLocks noGrp="1" noChangeArrowheads="1"/>
          </p:cNvSpPr>
          <p:nvPr>
            <p:ph type="title"/>
          </p:nvPr>
        </p:nvSpPr>
        <p:spPr/>
        <p:txBody>
          <a:bodyPr/>
          <a:lstStyle/>
          <a:p>
            <a:pPr eaLnBrk="1" hangingPunct="1"/>
            <a:r>
              <a:rPr lang="en-US" altLang="en-US"/>
              <a:t>Models for Code Migration</a:t>
            </a:r>
          </a:p>
        </p:txBody>
      </p:sp>
      <p:sp>
        <p:nvSpPr>
          <p:cNvPr id="24580" name="Rectangle 3"/>
          <p:cNvSpPr>
            <a:spLocks noGrp="1" noChangeArrowheads="1"/>
          </p:cNvSpPr>
          <p:nvPr>
            <p:ph type="body" idx="1"/>
          </p:nvPr>
        </p:nvSpPr>
        <p:spPr>
          <a:xfrm>
            <a:off x="1524000" y="5922964"/>
            <a:ext cx="9144000" cy="630237"/>
          </a:xfrm>
        </p:spPr>
        <p:txBody>
          <a:bodyPr/>
          <a:lstStyle/>
          <a:p>
            <a:pPr eaLnBrk="1" hangingPunct="1"/>
            <a:r>
              <a:rPr lang="fr-FR" altLang="en-US"/>
              <a:t>Figure 3-18. Alternatives for code migration.</a:t>
            </a:r>
            <a:endParaRPr lang="en-US" altLang="en-US"/>
          </a:p>
        </p:txBody>
      </p:sp>
      <p:pic>
        <p:nvPicPr>
          <p:cNvPr id="24581" name="Picture 4" descr="03-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326" y="1211264"/>
            <a:ext cx="7720013"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25603" name="Rectangle 2"/>
          <p:cNvSpPr>
            <a:spLocks noGrp="1" noChangeArrowheads="1"/>
          </p:cNvSpPr>
          <p:nvPr>
            <p:ph type="title" idx="4294967295"/>
          </p:nvPr>
        </p:nvSpPr>
        <p:spPr/>
        <p:txBody>
          <a:bodyPr/>
          <a:lstStyle/>
          <a:p>
            <a:pPr eaLnBrk="1" hangingPunct="1"/>
            <a:r>
              <a:rPr lang="en-US" altLang="en-US" sz="3600" dirty="0">
                <a:solidFill>
                  <a:srgbClr val="FF0066"/>
                </a:solidFill>
              </a:rPr>
              <a:t>Migration: </a:t>
            </a:r>
            <a:r>
              <a:rPr lang="en-US" altLang="en-US" sz="3600" i="1" dirty="0">
                <a:solidFill>
                  <a:srgbClr val="FF0066"/>
                </a:solidFill>
              </a:rPr>
              <a:t>process-to-resource</a:t>
            </a:r>
            <a:r>
              <a:rPr lang="en-US" altLang="en-US" sz="3600" dirty="0">
                <a:solidFill>
                  <a:srgbClr val="FF0066"/>
                </a:solidFill>
              </a:rPr>
              <a:t> binding</a:t>
            </a:r>
          </a:p>
        </p:txBody>
      </p:sp>
      <p:sp>
        <p:nvSpPr>
          <p:cNvPr id="25604" name="Rectangle 3"/>
          <p:cNvSpPr>
            <a:spLocks noGrp="1" noChangeArrowheads="1"/>
          </p:cNvSpPr>
          <p:nvPr>
            <p:ph type="body" idx="4294967295"/>
          </p:nvPr>
        </p:nvSpPr>
        <p:spPr/>
        <p:txBody>
          <a:bodyPr/>
          <a:lstStyle/>
          <a:p>
            <a:pPr eaLnBrk="1" hangingPunct="1"/>
            <a:r>
              <a:rPr lang="en-US" altLang="en-US" sz="2800" b="1" dirty="0"/>
              <a:t>By identifier </a:t>
            </a:r>
            <a:r>
              <a:rPr lang="en-US" altLang="en-US" sz="2800" dirty="0"/>
              <a:t>– Strongest – URL, Internet address. The absolute name. Thus the absolute thing.</a:t>
            </a:r>
          </a:p>
          <a:p>
            <a:pPr eaLnBrk="1" hangingPunct="1"/>
            <a:endParaRPr lang="en-US" altLang="en-US" sz="2800" dirty="0"/>
          </a:p>
          <a:p>
            <a:pPr eaLnBrk="1" hangingPunct="1"/>
            <a:r>
              <a:rPr lang="en-US" altLang="en-US" sz="2800" b="1" dirty="0"/>
              <a:t>By value </a:t>
            </a:r>
            <a:r>
              <a:rPr lang="en-US" altLang="en-US" sz="2800" dirty="0"/>
              <a:t>– such as standard libraries. Copy of the library is fine.</a:t>
            </a:r>
          </a:p>
          <a:p>
            <a:pPr eaLnBrk="1" hangingPunct="1"/>
            <a:endParaRPr lang="en-US" altLang="en-US" sz="2800" dirty="0"/>
          </a:p>
          <a:p>
            <a:pPr eaLnBrk="1" hangingPunct="1"/>
            <a:r>
              <a:rPr lang="en-US" altLang="en-US" sz="2800" b="1" dirty="0"/>
              <a:t>By type </a:t>
            </a:r>
            <a:r>
              <a:rPr lang="en-US" altLang="en-US" sz="2800" dirty="0"/>
              <a:t>– weakest – reference to “some terminal” or “some printer”</a:t>
            </a:r>
          </a:p>
          <a:p>
            <a:pPr eaLnBrk="1" hangingPunct="1"/>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8195" name="Rectangle 2"/>
          <p:cNvSpPr>
            <a:spLocks noGrp="1" noChangeArrowheads="1"/>
          </p:cNvSpPr>
          <p:nvPr>
            <p:ph type="title"/>
          </p:nvPr>
        </p:nvSpPr>
        <p:spPr/>
        <p:txBody>
          <a:bodyPr/>
          <a:lstStyle/>
          <a:p>
            <a:pPr eaLnBrk="1" hangingPunct="1"/>
            <a:r>
              <a:rPr lang="en-US" altLang="en-US" sz="3600" dirty="0"/>
              <a:t>The Role of Virtualization in </a:t>
            </a:r>
            <a:br>
              <a:rPr lang="en-US" altLang="en-US" sz="3600" dirty="0"/>
            </a:br>
            <a:r>
              <a:rPr lang="en-US" altLang="en-US" sz="3600" dirty="0"/>
              <a:t>Distributed Systems</a:t>
            </a:r>
          </a:p>
        </p:txBody>
      </p:sp>
      <p:sp>
        <p:nvSpPr>
          <p:cNvPr id="8196" name="Rectangle 3"/>
          <p:cNvSpPr>
            <a:spLocks noGrp="1" noChangeArrowheads="1"/>
          </p:cNvSpPr>
          <p:nvPr>
            <p:ph type="body" idx="1"/>
          </p:nvPr>
        </p:nvSpPr>
        <p:spPr>
          <a:xfrm>
            <a:off x="1524000" y="5295901"/>
            <a:ext cx="9144000" cy="1139825"/>
          </a:xfrm>
        </p:spPr>
        <p:txBody>
          <a:bodyPr/>
          <a:lstStyle/>
          <a:p>
            <a:pPr eaLnBrk="1" hangingPunct="1"/>
            <a:r>
              <a:rPr lang="en-US" altLang="en-US"/>
              <a:t>Figure 3-5. (a) General organization between a program, interface, and system. (b) General organization of virtualizing system A on top of system B.</a:t>
            </a:r>
          </a:p>
        </p:txBody>
      </p:sp>
      <p:pic>
        <p:nvPicPr>
          <p:cNvPr id="8197" name="Picture 4" descr="03-05"/>
          <p:cNvPicPr>
            <a:picLocks noChangeAspect="1" noChangeArrowheads="1"/>
          </p:cNvPicPr>
          <p:nvPr/>
        </p:nvPicPr>
        <p:blipFill>
          <a:blip r:embed="rId2">
            <a:extLst>
              <a:ext uri="{28A0092B-C50C-407E-A947-70E740481C1C}">
                <a14:useLocalDpi xmlns:a14="http://schemas.microsoft.com/office/drawing/2010/main" val="0"/>
              </a:ext>
            </a:extLst>
          </a:blip>
          <a:srcRect t="22076" r="61249"/>
          <a:stretch>
            <a:fillRect/>
          </a:stretch>
        </p:blipFill>
        <p:spPr bwMode="auto">
          <a:xfrm>
            <a:off x="2100264" y="1778000"/>
            <a:ext cx="3762375" cy="290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5" descr="03-05"/>
          <p:cNvPicPr>
            <a:picLocks noChangeAspect="1" noChangeArrowheads="1"/>
          </p:cNvPicPr>
          <p:nvPr/>
        </p:nvPicPr>
        <p:blipFill>
          <a:blip r:embed="rId2">
            <a:extLst>
              <a:ext uri="{28A0092B-C50C-407E-A947-70E740481C1C}">
                <a14:useLocalDpi xmlns:a14="http://schemas.microsoft.com/office/drawing/2010/main" val="0"/>
              </a:ext>
            </a:extLst>
          </a:blip>
          <a:srcRect l="60950"/>
          <a:stretch>
            <a:fillRect/>
          </a:stretch>
        </p:blipFill>
        <p:spPr bwMode="auto">
          <a:xfrm>
            <a:off x="6419850" y="1522414"/>
            <a:ext cx="3568700" cy="350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26627" name="Rectangle 2"/>
          <p:cNvSpPr>
            <a:spLocks noGrp="1" noChangeArrowheads="1"/>
          </p:cNvSpPr>
          <p:nvPr>
            <p:ph type="title" idx="4294967295"/>
          </p:nvPr>
        </p:nvSpPr>
        <p:spPr/>
        <p:txBody>
          <a:bodyPr/>
          <a:lstStyle/>
          <a:p>
            <a:pPr eaLnBrk="1" hangingPunct="1"/>
            <a:r>
              <a:rPr lang="en-US" altLang="en-US" sz="3600">
                <a:solidFill>
                  <a:srgbClr val="FF0066"/>
                </a:solidFill>
              </a:rPr>
              <a:t>Migration – Can resource be moved?</a:t>
            </a:r>
          </a:p>
        </p:txBody>
      </p:sp>
      <p:sp>
        <p:nvSpPr>
          <p:cNvPr id="26628" name="Rectangle 3"/>
          <p:cNvSpPr>
            <a:spLocks noGrp="1" noChangeArrowheads="1"/>
          </p:cNvSpPr>
          <p:nvPr>
            <p:ph type="body" idx="4294967295"/>
          </p:nvPr>
        </p:nvSpPr>
        <p:spPr>
          <a:xfrm>
            <a:off x="1981200" y="1278083"/>
            <a:ext cx="8229600" cy="4525963"/>
          </a:xfrm>
        </p:spPr>
        <p:txBody>
          <a:bodyPr/>
          <a:lstStyle/>
          <a:p>
            <a:pPr eaLnBrk="1" hangingPunct="1"/>
            <a:r>
              <a:rPr lang="en-US" altLang="en-US" b="1" dirty="0"/>
              <a:t>Unattached</a:t>
            </a:r>
            <a:r>
              <a:rPr lang="en-US" altLang="en-US" dirty="0"/>
              <a:t> resource—such as data file specific to the application (so just move it)</a:t>
            </a:r>
          </a:p>
          <a:p>
            <a:pPr eaLnBrk="1" hangingPunct="1"/>
            <a:endParaRPr lang="en-US" altLang="en-US" dirty="0"/>
          </a:p>
          <a:p>
            <a:pPr eaLnBrk="1" hangingPunct="1"/>
            <a:r>
              <a:rPr lang="en-US" altLang="en-US" b="1" dirty="0"/>
              <a:t>Fastened</a:t>
            </a:r>
            <a:r>
              <a:rPr lang="en-US" altLang="en-US" dirty="0"/>
              <a:t> resource—could be moved theoretically, but not practical. Complete web site, local database used by others.</a:t>
            </a:r>
          </a:p>
          <a:p>
            <a:pPr eaLnBrk="1" hangingPunct="1"/>
            <a:endParaRPr lang="en-US" altLang="en-US" dirty="0"/>
          </a:p>
          <a:p>
            <a:pPr eaLnBrk="1" hangingPunct="1"/>
            <a:r>
              <a:rPr lang="en-US" altLang="en-US" b="1" dirty="0"/>
              <a:t>Fixed</a:t>
            </a:r>
            <a:r>
              <a:rPr lang="en-US" altLang="en-US" dirty="0"/>
              <a:t> resource – cannot be moved. E.g., real IP address / end point.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27651" name="Rectangle 2"/>
          <p:cNvSpPr>
            <a:spLocks noGrp="1" noChangeArrowheads="1"/>
          </p:cNvSpPr>
          <p:nvPr>
            <p:ph type="title"/>
          </p:nvPr>
        </p:nvSpPr>
        <p:spPr/>
        <p:txBody>
          <a:bodyPr/>
          <a:lstStyle/>
          <a:p>
            <a:pPr eaLnBrk="1" hangingPunct="1"/>
            <a:r>
              <a:rPr lang="en-US" altLang="en-US"/>
              <a:t>Migration and Local Resources</a:t>
            </a:r>
          </a:p>
        </p:txBody>
      </p:sp>
      <p:sp>
        <p:nvSpPr>
          <p:cNvPr id="27652" name="Rectangle 3"/>
          <p:cNvSpPr>
            <a:spLocks noGrp="1" noChangeArrowheads="1"/>
          </p:cNvSpPr>
          <p:nvPr>
            <p:ph type="body" idx="1"/>
          </p:nvPr>
        </p:nvSpPr>
        <p:spPr>
          <a:xfrm>
            <a:off x="1524000" y="5610225"/>
            <a:ext cx="9144000" cy="838200"/>
          </a:xfrm>
        </p:spPr>
        <p:txBody>
          <a:bodyPr/>
          <a:lstStyle/>
          <a:p>
            <a:pPr eaLnBrk="1" hangingPunct="1"/>
            <a:r>
              <a:rPr lang="en-US" altLang="en-US"/>
              <a:t>Figure 3-19. Actions to be taken with respect to the references to local resources when migrating code to another machine.</a:t>
            </a:r>
          </a:p>
        </p:txBody>
      </p:sp>
      <p:pic>
        <p:nvPicPr>
          <p:cNvPr id="27653" name="Picture 4" descr="03-19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551" y="1766888"/>
            <a:ext cx="8258175"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26627" name="Rectangle 2"/>
          <p:cNvSpPr>
            <a:spLocks noGrp="1" noChangeArrowheads="1"/>
          </p:cNvSpPr>
          <p:nvPr>
            <p:ph type="title" idx="4294967295"/>
          </p:nvPr>
        </p:nvSpPr>
        <p:spPr/>
        <p:txBody>
          <a:bodyPr/>
          <a:lstStyle/>
          <a:p>
            <a:pPr eaLnBrk="1" hangingPunct="1"/>
            <a:r>
              <a:rPr lang="en-US" altLang="en-US" sz="3600" dirty="0">
                <a:solidFill>
                  <a:srgbClr val="FF0066"/>
                </a:solidFill>
              </a:rPr>
              <a:t>Table of resource migration strategies</a:t>
            </a:r>
          </a:p>
        </p:txBody>
      </p:sp>
      <p:sp>
        <p:nvSpPr>
          <p:cNvPr id="26628" name="Rectangle 3"/>
          <p:cNvSpPr>
            <a:spLocks noGrp="1" noChangeArrowheads="1"/>
          </p:cNvSpPr>
          <p:nvPr>
            <p:ph type="body" idx="4294967295"/>
          </p:nvPr>
        </p:nvSpPr>
        <p:spPr>
          <a:xfrm>
            <a:off x="1156997" y="1604866"/>
            <a:ext cx="9741158" cy="4489548"/>
          </a:xfrm>
        </p:spPr>
        <p:txBody>
          <a:bodyPr/>
          <a:lstStyle/>
          <a:p>
            <a:pPr eaLnBrk="1" hangingPunct="1"/>
            <a:r>
              <a:rPr lang="en-US" altLang="en-US" sz="2000" dirty="0"/>
              <a:t>Add to your toolbox</a:t>
            </a:r>
          </a:p>
          <a:p>
            <a:pPr eaLnBrk="1" hangingPunct="1"/>
            <a:endParaRPr lang="en-US" altLang="en-US" sz="2000" dirty="0"/>
          </a:p>
          <a:p>
            <a:pPr eaLnBrk="1" hangingPunct="1"/>
            <a:r>
              <a:rPr lang="en-US" altLang="en-US" sz="2000" dirty="0"/>
              <a:t>Know that such a table exists, and can help develop a strategy for migrating resources.</a:t>
            </a:r>
          </a:p>
          <a:p>
            <a:pPr eaLnBrk="1" hangingPunct="1"/>
            <a:endParaRPr lang="en-US" altLang="en-US" sz="2000" dirty="0"/>
          </a:p>
          <a:p>
            <a:pPr eaLnBrk="1" hangingPunct="1"/>
            <a:r>
              <a:rPr lang="en-US" altLang="en-US" sz="2000" dirty="0"/>
              <a:t>Might constrain preliminary blue-sky design</a:t>
            </a:r>
          </a:p>
          <a:p>
            <a:pPr eaLnBrk="1" hangingPunct="1"/>
            <a:endParaRPr lang="en-US" altLang="en-US" sz="2000" dirty="0"/>
          </a:p>
          <a:p>
            <a:pPr eaLnBrk="1" hangingPunct="1"/>
            <a:r>
              <a:rPr lang="en-US" altLang="en-US" sz="2000" dirty="0"/>
              <a:t>What are the categories of your resources?</a:t>
            </a:r>
          </a:p>
        </p:txBody>
      </p:sp>
      <p:pic>
        <p:nvPicPr>
          <p:cNvPr id="5" name="Picture 2" descr="The Home Depot 19 in. Plastic Tool Box with Metal Latches and Removable Tool Tray">
            <a:extLst>
              <a:ext uri="{FF2B5EF4-FFF2-40B4-BE49-F238E27FC236}">
                <a16:creationId xmlns:a16="http://schemas.microsoft.com/office/drawing/2014/main" id="{62D3B306-0506-4417-9446-74699CE2B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103" y="426482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4821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28675" name="Rectangle 2"/>
          <p:cNvSpPr>
            <a:spLocks noGrp="1" noChangeArrowheads="1"/>
          </p:cNvSpPr>
          <p:nvPr>
            <p:ph type="title"/>
          </p:nvPr>
        </p:nvSpPr>
        <p:spPr/>
        <p:txBody>
          <a:bodyPr/>
          <a:lstStyle/>
          <a:p>
            <a:pPr eaLnBrk="1" hangingPunct="1"/>
            <a:r>
              <a:rPr lang="en-US" altLang="en-US" sz="4000"/>
              <a:t>Migration in Heterogeneous Systems</a:t>
            </a:r>
          </a:p>
        </p:txBody>
      </p:sp>
      <p:sp>
        <p:nvSpPr>
          <p:cNvPr id="28676" name="Rectangle 3"/>
          <p:cNvSpPr>
            <a:spLocks noGrp="1" noChangeArrowheads="1"/>
          </p:cNvSpPr>
          <p:nvPr>
            <p:ph type="body" idx="1"/>
          </p:nvPr>
        </p:nvSpPr>
        <p:spPr>
          <a:xfrm>
            <a:off x="1175657" y="1306287"/>
            <a:ext cx="10114384" cy="5010538"/>
          </a:xfrm>
        </p:spPr>
        <p:txBody>
          <a:bodyPr/>
          <a:lstStyle/>
          <a:p>
            <a:pPr algn="l" eaLnBrk="1" hangingPunct="1"/>
            <a:r>
              <a:rPr lang="en-US" altLang="en-US" dirty="0"/>
              <a:t>Three ways to handle migration (which can be combined)</a:t>
            </a:r>
            <a:br>
              <a:rPr lang="en-US" altLang="en-US" dirty="0"/>
            </a:br>
            <a:endParaRPr lang="en-US" altLang="en-US" dirty="0"/>
          </a:p>
          <a:p>
            <a:pPr algn="l" eaLnBrk="1" hangingPunct="1">
              <a:buFontTx/>
              <a:buChar char="•"/>
            </a:pPr>
            <a:r>
              <a:rPr lang="en-US" altLang="en-US" b="1" dirty="0"/>
              <a:t>Push</a:t>
            </a:r>
            <a:r>
              <a:rPr lang="en-US" altLang="en-US" dirty="0"/>
              <a:t>ing memory pages to the new machine and resending the ones that are later modified during the migration process.</a:t>
            </a:r>
          </a:p>
          <a:p>
            <a:pPr algn="l" eaLnBrk="1" hangingPunct="1">
              <a:buFontTx/>
              <a:buChar char="•"/>
            </a:pPr>
            <a:endParaRPr lang="en-US" altLang="en-US" dirty="0"/>
          </a:p>
          <a:p>
            <a:pPr algn="l" eaLnBrk="1" hangingPunct="1">
              <a:buFontTx/>
              <a:buChar char="•"/>
            </a:pPr>
            <a:r>
              <a:rPr lang="en-US" altLang="en-US" b="1" dirty="0"/>
              <a:t>Stop</a:t>
            </a:r>
            <a:r>
              <a:rPr lang="en-US" altLang="en-US" dirty="0"/>
              <a:t>ping</a:t>
            </a:r>
            <a:r>
              <a:rPr lang="en-US" altLang="en-US" b="1" dirty="0"/>
              <a:t> </a:t>
            </a:r>
            <a:r>
              <a:rPr lang="en-US" altLang="en-US" dirty="0"/>
              <a:t>the current virtual machine; migrate memory, and start the new virtual machine.</a:t>
            </a:r>
          </a:p>
          <a:p>
            <a:pPr algn="l" eaLnBrk="1" hangingPunct="1">
              <a:buFontTx/>
              <a:buChar char="•"/>
            </a:pPr>
            <a:endParaRPr lang="en-US" altLang="en-US" dirty="0"/>
          </a:p>
          <a:p>
            <a:pPr algn="l" eaLnBrk="1" hangingPunct="1">
              <a:buFontTx/>
              <a:buChar char="•"/>
            </a:pPr>
            <a:r>
              <a:rPr lang="en-US" altLang="en-US" dirty="0"/>
              <a:t>Letting the new virtual machine </a:t>
            </a:r>
            <a:r>
              <a:rPr lang="en-US" altLang="en-US" b="1" dirty="0"/>
              <a:t>pull</a:t>
            </a:r>
            <a:r>
              <a:rPr lang="en-US" altLang="en-US" dirty="0"/>
              <a:t> in new pages as needed, that is, let processes start on the new virtual machine immediately and copy memory pages on demand.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28675" name="Rectangle 2"/>
          <p:cNvSpPr>
            <a:spLocks noGrp="1" noChangeArrowheads="1"/>
          </p:cNvSpPr>
          <p:nvPr>
            <p:ph type="title"/>
          </p:nvPr>
        </p:nvSpPr>
        <p:spPr/>
        <p:txBody>
          <a:bodyPr/>
          <a:lstStyle/>
          <a:p>
            <a:pPr eaLnBrk="1" hangingPunct="1"/>
            <a:r>
              <a:rPr lang="en-US" altLang="en-US" sz="4000"/>
              <a:t>Migration in Heterogeneous Systems</a:t>
            </a:r>
          </a:p>
        </p:txBody>
      </p:sp>
      <p:sp>
        <p:nvSpPr>
          <p:cNvPr id="28676" name="Rectangle 3"/>
          <p:cNvSpPr>
            <a:spLocks noGrp="1" noChangeArrowheads="1"/>
          </p:cNvSpPr>
          <p:nvPr>
            <p:ph type="body" idx="1"/>
          </p:nvPr>
        </p:nvSpPr>
        <p:spPr>
          <a:xfrm>
            <a:off x="2268538" y="1508126"/>
            <a:ext cx="8399462" cy="5045075"/>
          </a:xfrm>
        </p:spPr>
        <p:txBody>
          <a:bodyPr/>
          <a:lstStyle/>
          <a:p>
            <a:pPr algn="l" eaLnBrk="1" hangingPunct="1"/>
            <a:r>
              <a:rPr lang="en-US" altLang="en-US" dirty="0"/>
              <a:t>For large-scale system design these could be important</a:t>
            </a:r>
          </a:p>
          <a:p>
            <a:pPr lvl="1" eaLnBrk="1" hangingPunct="1"/>
            <a:r>
              <a:rPr lang="en-US" altLang="en-US" sz="2400" dirty="0"/>
              <a:t>The possibility of migrating code, including in real time</a:t>
            </a:r>
          </a:p>
          <a:p>
            <a:pPr lvl="1" eaLnBrk="1" hangingPunct="1"/>
            <a:r>
              <a:rPr lang="en-US" altLang="en-US" sz="2400" dirty="0"/>
              <a:t>The concepts of resource types and process-to-resource binding types for processes that migrate—how do you design for these?</a:t>
            </a:r>
          </a:p>
          <a:p>
            <a:pPr lvl="1" eaLnBrk="1" hangingPunct="1"/>
            <a:r>
              <a:rPr lang="en-US" altLang="en-US" sz="2400" dirty="0"/>
              <a:t>The compromises of Push, Pull and Stop of a process when migrating in real time.</a:t>
            </a:r>
          </a:p>
          <a:p>
            <a:pPr algn="l" eaLnBrk="1" hangingPunct="1"/>
            <a:r>
              <a:rPr lang="en-US" altLang="en-US" dirty="0"/>
              <a:t>So add the general concepts to your toolbox!</a:t>
            </a:r>
          </a:p>
        </p:txBody>
      </p:sp>
      <p:pic>
        <p:nvPicPr>
          <p:cNvPr id="5" name="Picture 2" descr="The Home Depot 19 in. Plastic Tool Box with Metal Latches and Removable Tool Tr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9772" y="469265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8546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ctrTitle" idx="4294967295"/>
          </p:nvPr>
        </p:nvSpPr>
        <p:spPr>
          <a:xfrm>
            <a:off x="2209800" y="609601"/>
            <a:ext cx="7772400" cy="1470025"/>
          </a:xfrm>
        </p:spPr>
        <p:txBody>
          <a:bodyPr/>
          <a:lstStyle/>
          <a:p>
            <a:pPr eaLnBrk="1" hangingPunct="1">
              <a:lnSpc>
                <a:spcPct val="110000"/>
              </a:lnSpc>
            </a:pPr>
            <a:br>
              <a:rPr lang="en-GB" altLang="en-US"/>
            </a:br>
            <a:r>
              <a:rPr lang="en-GB" altLang="en-US" sz="3200"/>
              <a:t>Figure Slides for Chapter 4: </a:t>
            </a:r>
            <a:br>
              <a:rPr lang="en-GB" altLang="en-US" sz="3200"/>
            </a:br>
            <a:r>
              <a:rPr lang="en-GB" altLang="en-US" sz="3200"/>
              <a:t> Networking and Internetworking</a:t>
            </a:r>
            <a:endParaRPr lang="en-GB" altLang="en-US"/>
          </a:p>
        </p:txBody>
      </p:sp>
      <p:sp>
        <p:nvSpPr>
          <p:cNvPr id="29699" name="Rectangle 3"/>
          <p:cNvSpPr>
            <a:spLocks noGrp="1" noChangeArrowheads="1"/>
          </p:cNvSpPr>
          <p:nvPr>
            <p:ph type="subTitle" idx="4294967295"/>
          </p:nvPr>
        </p:nvSpPr>
        <p:spPr>
          <a:xfrm>
            <a:off x="4038600" y="4038600"/>
            <a:ext cx="6400800" cy="2438400"/>
          </a:xfrm>
        </p:spPr>
        <p:txBody>
          <a:bodyPr/>
          <a:lstStyle/>
          <a:p>
            <a:pPr marL="0" indent="0" algn="ctr" eaLnBrk="1" hangingPunct="1">
              <a:lnSpc>
                <a:spcPct val="110000"/>
              </a:lnSpc>
              <a:buNone/>
            </a:pPr>
            <a:r>
              <a:rPr lang="en-GB" altLang="en-US" sz="1800" i="1"/>
              <a:t>From</a:t>
            </a:r>
            <a:r>
              <a:rPr lang="en-GB" altLang="en-US" sz="1800"/>
              <a:t> Coulouris, Dollimore and Kindberg</a:t>
            </a:r>
            <a:br>
              <a:rPr lang="en-GB" altLang="en-US" sz="1800"/>
            </a:br>
            <a:r>
              <a:rPr lang="en-GB" altLang="en-US" sz="2000"/>
              <a:t>Distributed Systems: </a:t>
            </a:r>
            <a:br>
              <a:rPr lang="en-GB" altLang="en-US" sz="2000"/>
            </a:br>
            <a:r>
              <a:rPr lang="en-GB" altLang="en-US" sz="2000"/>
              <a:t>		Concepts and Design</a:t>
            </a:r>
            <a:endParaRPr lang="en-GB" altLang="en-US" sz="1800"/>
          </a:p>
          <a:p>
            <a:pPr marL="0" indent="0" algn="ctr" eaLnBrk="1" hangingPunct="1">
              <a:lnSpc>
                <a:spcPct val="110000"/>
              </a:lnSpc>
              <a:buNone/>
            </a:pPr>
            <a:r>
              <a:rPr lang="en-GB" altLang="en-US" sz="1800"/>
              <a:t>Edition 4, © Pearson Education 2005</a:t>
            </a:r>
            <a:endParaRPr lang="en-GB" altLang="en-US" sz="2000"/>
          </a:p>
        </p:txBody>
      </p:sp>
      <p:pic>
        <p:nvPicPr>
          <p:cNvPr id="29700" name="Picture 4" descr="cover-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889" y="3070226"/>
            <a:ext cx="1893887"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30723" name="Rectangle 2"/>
          <p:cNvSpPr>
            <a:spLocks noGrp="1" noChangeArrowheads="1"/>
          </p:cNvSpPr>
          <p:nvPr>
            <p:ph type="title" idx="4294967295"/>
          </p:nvPr>
        </p:nvSpPr>
        <p:spPr/>
        <p:txBody>
          <a:bodyPr/>
          <a:lstStyle/>
          <a:p>
            <a:pPr eaLnBrk="1" hangingPunct="1"/>
            <a:r>
              <a:rPr lang="en-US" altLang="en-US" sz="3600">
                <a:solidFill>
                  <a:srgbClr val="FF0066"/>
                </a:solidFill>
              </a:rPr>
              <a:t>CDK Slides</a:t>
            </a:r>
          </a:p>
        </p:txBody>
      </p:sp>
      <p:sp>
        <p:nvSpPr>
          <p:cNvPr id="30724" name="Rectangle 3"/>
          <p:cNvSpPr>
            <a:spLocks noGrp="1" noChangeArrowheads="1"/>
          </p:cNvSpPr>
          <p:nvPr>
            <p:ph type="body" idx="4294967295"/>
          </p:nvPr>
        </p:nvSpPr>
        <p:spPr/>
        <p:txBody>
          <a:bodyPr/>
          <a:lstStyle/>
          <a:p>
            <a:pPr eaLnBrk="1" hangingPunct="1"/>
            <a:r>
              <a:rPr lang="en-US" altLang="en-US" sz="2800" dirty="0"/>
              <a:t>Slides prepared by…</a:t>
            </a:r>
          </a:p>
          <a:p>
            <a:pPr lvl="1" eaLnBrk="1" hangingPunct="1"/>
            <a:r>
              <a:rPr lang="en-US" altLang="en-US" sz="2400" dirty="0"/>
              <a:t>Professor Clark Elliott</a:t>
            </a:r>
          </a:p>
          <a:p>
            <a:pPr lvl="1" eaLnBrk="1" hangingPunct="1"/>
            <a:r>
              <a:rPr lang="en-US" altLang="en-US" sz="2400" dirty="0"/>
              <a:t>DePaul University</a:t>
            </a:r>
          </a:p>
          <a:p>
            <a:pPr lvl="1" eaLnBrk="1" hangingPunct="1"/>
            <a:endParaRPr lang="en-US" altLang="en-US" sz="2400" dirty="0"/>
          </a:p>
          <a:p>
            <a:pPr eaLnBrk="1" hangingPunct="1"/>
            <a:r>
              <a:rPr lang="en-US" altLang="en-US" sz="2800" dirty="0"/>
              <a:t>Some slides may be courtesy of Mark </a:t>
            </a:r>
            <a:r>
              <a:rPr lang="en-US" altLang="en-US" sz="2800" dirty="0" err="1"/>
              <a:t>Goetsch</a:t>
            </a:r>
            <a:endParaRPr lang="en-US" altLang="en-US" sz="2800" dirty="0"/>
          </a:p>
          <a:p>
            <a:pPr lvl="1" eaLnBrk="1" hangingPunct="1"/>
            <a:r>
              <a:rPr lang="en-US" altLang="en-US" sz="2400" dirty="0"/>
              <a:t>DePaul University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31747" name="Rectangle 2"/>
          <p:cNvSpPr>
            <a:spLocks noGrp="1" noChangeArrowheads="1"/>
          </p:cNvSpPr>
          <p:nvPr>
            <p:ph type="title" idx="4294967295"/>
          </p:nvPr>
        </p:nvSpPr>
        <p:spPr/>
        <p:txBody>
          <a:bodyPr/>
          <a:lstStyle/>
          <a:p>
            <a:pPr eaLnBrk="1" hangingPunct="1"/>
            <a:r>
              <a:rPr lang="en-US" altLang="en-US" sz="3600">
                <a:solidFill>
                  <a:srgbClr val="FF0066"/>
                </a:solidFill>
              </a:rPr>
              <a:t>Overview</a:t>
            </a:r>
          </a:p>
        </p:txBody>
      </p:sp>
      <p:sp>
        <p:nvSpPr>
          <p:cNvPr id="31748" name="Rectangle 3"/>
          <p:cNvSpPr>
            <a:spLocks noGrp="1" noChangeArrowheads="1"/>
          </p:cNvSpPr>
          <p:nvPr>
            <p:ph type="body" idx="4294967295"/>
          </p:nvPr>
        </p:nvSpPr>
        <p:spPr/>
        <p:txBody>
          <a:bodyPr/>
          <a:lstStyle/>
          <a:p>
            <a:pPr eaLnBrk="1" hangingPunct="1"/>
            <a:r>
              <a:rPr lang="en-US" altLang="en-US" sz="2400" dirty="0"/>
              <a:t>Introduction to inter-process communication (IPC)</a:t>
            </a:r>
          </a:p>
          <a:p>
            <a:pPr eaLnBrk="1" hangingPunct="1"/>
            <a:endParaRPr lang="en-US" altLang="en-US" sz="2400" dirty="0"/>
          </a:p>
          <a:p>
            <a:pPr eaLnBrk="1" hangingPunct="1"/>
            <a:r>
              <a:rPr lang="en-US" altLang="en-US" sz="2400" dirty="0"/>
              <a:t>API for Internet protocols</a:t>
            </a:r>
          </a:p>
          <a:p>
            <a:pPr eaLnBrk="1" hangingPunct="1"/>
            <a:endParaRPr lang="en-US" altLang="en-US" sz="2400" dirty="0"/>
          </a:p>
          <a:p>
            <a:pPr eaLnBrk="1" hangingPunct="1"/>
            <a:r>
              <a:rPr lang="en-US" altLang="en-US" sz="2400" dirty="0"/>
              <a:t>External data representation and marshalling.</a:t>
            </a:r>
          </a:p>
          <a:p>
            <a:pPr eaLnBrk="1" hangingPunct="1"/>
            <a:endParaRPr lang="en-US" altLang="en-US" sz="2400" dirty="0"/>
          </a:p>
          <a:p>
            <a:pPr eaLnBrk="1" hangingPunct="1"/>
            <a:r>
              <a:rPr lang="en-US" altLang="en-US" sz="2400" dirty="0"/>
              <a:t>Client/server communication. Request/reply protocols.</a:t>
            </a:r>
          </a:p>
          <a:p>
            <a:pPr eaLnBrk="1" hangingPunct="1"/>
            <a:endParaRPr lang="en-US" altLang="en-US" sz="2400" dirty="0"/>
          </a:p>
          <a:p>
            <a:pPr eaLnBrk="1" hangingPunct="1"/>
            <a:r>
              <a:rPr lang="en-US" altLang="en-US" sz="2400" dirty="0"/>
              <a:t>Group communication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GB" altLang="en-US"/>
              <a:t>Figure 4.1</a:t>
            </a:r>
            <a:br>
              <a:rPr lang="en-GB" altLang="en-US"/>
            </a:br>
            <a:r>
              <a:rPr lang="en-GB" altLang="en-US"/>
              <a:t>Middleware layers</a:t>
            </a:r>
          </a:p>
        </p:txBody>
      </p:sp>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5650" y="1817689"/>
            <a:ext cx="7881938" cy="316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33795" name="Rectangle 2"/>
          <p:cNvSpPr>
            <a:spLocks noGrp="1" noChangeArrowheads="1"/>
          </p:cNvSpPr>
          <p:nvPr>
            <p:ph type="title" idx="4294967295"/>
          </p:nvPr>
        </p:nvSpPr>
        <p:spPr/>
        <p:txBody>
          <a:bodyPr/>
          <a:lstStyle/>
          <a:p>
            <a:pPr eaLnBrk="1" hangingPunct="1"/>
            <a:r>
              <a:rPr lang="en-US" altLang="en-US" sz="3600">
                <a:solidFill>
                  <a:srgbClr val="FF0066"/>
                </a:solidFill>
              </a:rPr>
              <a:t>API for Internet Protocol</a:t>
            </a:r>
          </a:p>
        </p:txBody>
      </p:sp>
      <p:sp>
        <p:nvSpPr>
          <p:cNvPr id="33796" name="Rectangle 3"/>
          <p:cNvSpPr>
            <a:spLocks noGrp="1" noChangeArrowheads="1"/>
          </p:cNvSpPr>
          <p:nvPr>
            <p:ph type="body" idx="4294967295"/>
          </p:nvPr>
        </p:nvSpPr>
        <p:spPr/>
        <p:txBody>
          <a:bodyPr/>
          <a:lstStyle/>
          <a:p>
            <a:pPr eaLnBrk="1" hangingPunct="1"/>
            <a:r>
              <a:rPr lang="en-US" altLang="en-US" sz="2400" dirty="0"/>
              <a:t>From the programmer’s point of view:</a:t>
            </a:r>
          </a:p>
          <a:p>
            <a:pPr eaLnBrk="1" hangingPunct="1"/>
            <a:endParaRPr lang="en-US" altLang="en-US" sz="2400" dirty="0"/>
          </a:p>
          <a:p>
            <a:pPr eaLnBrk="1" hangingPunct="1"/>
            <a:r>
              <a:rPr lang="en-US" altLang="en-US" sz="2400" dirty="0"/>
              <a:t>UDP – pass a single </a:t>
            </a:r>
            <a:r>
              <a:rPr lang="en-US" altLang="en-US" sz="2400" i="1" dirty="0"/>
              <a:t>message </a:t>
            </a:r>
            <a:r>
              <a:rPr lang="en-US" altLang="en-US" sz="2400" dirty="0"/>
              <a:t>from</a:t>
            </a:r>
            <a:r>
              <a:rPr lang="en-US" altLang="en-US" sz="2400" i="1" dirty="0"/>
              <a:t> </a:t>
            </a:r>
            <a:r>
              <a:rPr lang="en-US" altLang="en-US" sz="2400" dirty="0" err="1"/>
              <a:t>from</a:t>
            </a:r>
            <a:r>
              <a:rPr lang="en-US" altLang="en-US" sz="2400" dirty="0"/>
              <a:t> one process to another. </a:t>
            </a:r>
            <a:r>
              <a:rPr lang="en-US" altLang="en-US" sz="2400" i="1" dirty="0"/>
              <a:t>Datagrams</a:t>
            </a:r>
          </a:p>
          <a:p>
            <a:pPr eaLnBrk="1" hangingPunct="1"/>
            <a:endParaRPr lang="en-US" altLang="en-US" sz="2400" dirty="0"/>
          </a:p>
          <a:p>
            <a:pPr eaLnBrk="1" hangingPunct="1"/>
            <a:r>
              <a:rPr lang="en-US" altLang="en-US" sz="2400" dirty="0"/>
              <a:t>TCP – create a two-way stream between processes. Foundation for producer/consumer communication.</a:t>
            </a:r>
            <a:endParaRPr lang="en-US" altLang="en-US" sz="2400" i="1" u="sng"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10243" name="Rectangle 2"/>
          <p:cNvSpPr>
            <a:spLocks noGrp="1" noChangeArrowheads="1"/>
          </p:cNvSpPr>
          <p:nvPr>
            <p:ph type="title"/>
          </p:nvPr>
        </p:nvSpPr>
        <p:spPr/>
        <p:txBody>
          <a:bodyPr/>
          <a:lstStyle/>
          <a:p>
            <a:pPr eaLnBrk="1" hangingPunct="1"/>
            <a:r>
              <a:rPr lang="en-US" altLang="en-US" sz="4000" dirty="0"/>
              <a:t>Architectures of Virtual Machines</a:t>
            </a:r>
          </a:p>
        </p:txBody>
      </p:sp>
      <p:sp>
        <p:nvSpPr>
          <p:cNvPr id="10244" name="Rectangle 3"/>
          <p:cNvSpPr>
            <a:spLocks noGrp="1" noChangeArrowheads="1"/>
          </p:cNvSpPr>
          <p:nvPr>
            <p:ph type="body" idx="1"/>
          </p:nvPr>
        </p:nvSpPr>
        <p:spPr>
          <a:xfrm>
            <a:off x="1194319" y="1380931"/>
            <a:ext cx="9629191" cy="4870580"/>
          </a:xfrm>
        </p:spPr>
        <p:txBody>
          <a:bodyPr/>
          <a:lstStyle/>
          <a:p>
            <a:pPr marL="0" indent="0" algn="l" eaLnBrk="1" hangingPunct="1"/>
            <a:r>
              <a:rPr lang="en-US" altLang="en-US" sz="2800" dirty="0"/>
              <a:t>Interfaces at different levels:</a:t>
            </a:r>
          </a:p>
          <a:p>
            <a:pPr marL="0" indent="0" algn="l" eaLnBrk="1" hangingPunct="1"/>
            <a:endParaRPr lang="en-US" altLang="en-US" dirty="0"/>
          </a:p>
          <a:p>
            <a:pPr algn="l" eaLnBrk="1" hangingPunct="1">
              <a:buFontTx/>
              <a:buChar char="•"/>
            </a:pPr>
            <a:r>
              <a:rPr lang="en-US" altLang="en-US" dirty="0"/>
              <a:t>[A] An interface consisting of library calls </a:t>
            </a:r>
            <a:r>
              <a:rPr lang="en-US" altLang="en-US" dirty="0">
                <a:latin typeface="Arial" panose="020B0604020202020204" pitchFamily="34" charset="0"/>
              </a:rPr>
              <a:t>generally forming what is known as an </a:t>
            </a:r>
            <a:r>
              <a:rPr lang="en-US" altLang="en-US" b="1" i="1" dirty="0">
                <a:latin typeface="Arial" panose="020B0604020202020204" pitchFamily="34" charset="0"/>
              </a:rPr>
              <a:t>application programming interface </a:t>
            </a:r>
            <a:r>
              <a:rPr lang="en-US" altLang="en-US" dirty="0">
                <a:latin typeface="Arial" panose="020B0604020202020204" pitchFamily="34" charset="0"/>
              </a:rPr>
              <a:t>(API). </a:t>
            </a:r>
            <a:endParaRPr lang="en-US" altLang="en-US" sz="2000" dirty="0">
              <a:latin typeface="Arial" panose="020B0604020202020204" pitchFamily="34" charset="0"/>
            </a:endParaRPr>
          </a:p>
          <a:p>
            <a:pPr marL="457200" lvl="1" indent="0" eaLnBrk="1" hangingPunct="1">
              <a:buNone/>
            </a:pPr>
            <a:endParaRPr lang="en-US" altLang="en-US" dirty="0">
              <a:latin typeface="Arial" panose="020B0604020202020204" pitchFamily="34" charset="0"/>
            </a:endParaRPr>
          </a:p>
          <a:p>
            <a:pPr algn="l" eaLnBrk="1" hangingPunct="1">
              <a:buFontTx/>
              <a:buChar char="•"/>
            </a:pPr>
            <a:r>
              <a:rPr lang="en-US" altLang="en-US" dirty="0"/>
              <a:t>[B] An interface consisting of </a:t>
            </a:r>
            <a:r>
              <a:rPr lang="en-US" altLang="en-US" b="1" i="1" dirty="0"/>
              <a:t>system calls </a:t>
            </a:r>
            <a:r>
              <a:rPr lang="en-US" altLang="en-US" dirty="0"/>
              <a:t>(SVCs—supervisor calls) as offered by an operating system. </a:t>
            </a:r>
            <a:r>
              <a:rPr lang="en-US" altLang="en-US" dirty="0">
                <a:latin typeface="Arial" panose="020B0604020202020204" pitchFamily="34" charset="0"/>
              </a:rPr>
              <a:t>In many cases, the system calls are hidden by the API. Example: API for socket programming—the network system calls are hidden deep in the library code.</a:t>
            </a:r>
          </a:p>
          <a:p>
            <a:pPr algn="l" eaLnBrk="1" hangingPunct="1">
              <a:buFontTx/>
              <a:buChar char="•"/>
            </a:pPr>
            <a:endParaRPr lang="en-US" altLang="en-US" dirty="0">
              <a:latin typeface="Arial" panose="020B0604020202020204" pitchFamily="34" charset="0"/>
            </a:endParaRPr>
          </a:p>
          <a:p>
            <a:pPr algn="l" eaLnBrk="1" hangingPunct="1">
              <a:buFontTx/>
              <a:buChar char="•"/>
            </a:pPr>
            <a:r>
              <a:rPr lang="en-US" altLang="en-US" dirty="0">
                <a:latin typeface="Arial" panose="020B0604020202020204" pitchFamily="34" charset="0"/>
                <a:hlinkClick r:id="rId2"/>
              </a:rPr>
              <a:t>https://www.elprocus.com/virtual-machine/</a:t>
            </a:r>
            <a:r>
              <a:rPr lang="en-US" altLang="en-US" dirty="0">
                <a:latin typeface="Arial" panose="020B0604020202020204" pitchFamily="34" charset="0"/>
              </a:rPr>
              <a:t> </a:t>
            </a:r>
            <a:r>
              <a:rPr lang="en-US" altLang="en-US">
                <a:latin typeface="Arial" panose="020B0604020202020204" pitchFamily="34" charset="0"/>
              </a:rPr>
              <a:t>Thanks Kajal!</a:t>
            </a:r>
            <a:endParaRPr lang="en-US" altLang="en-US" dirty="0">
              <a:latin typeface="Arial" panose="020B0604020202020204" pitchFamily="34" charset="0"/>
            </a:endParaRPr>
          </a:p>
          <a:p>
            <a:pPr algn="l" eaLnBrk="1" hangingPunct="1">
              <a:buFontTx/>
              <a:buChar char="•"/>
            </a:pPr>
            <a:endParaRPr lang="en-US" altLang="en-US" dirty="0">
              <a:latin typeface="Arial" panose="020B0604020202020204" pitchFamily="34" charset="0"/>
            </a:endParaRPr>
          </a:p>
          <a:p>
            <a:pPr algn="l" eaLnBrk="1" hangingPunct="1">
              <a:buFontTx/>
              <a:buChar char="•"/>
            </a:pPr>
            <a:endParaRPr lang="en-US" altLang="en-US" sz="2800" dirty="0"/>
          </a:p>
          <a:p>
            <a:pPr algn="l" eaLnBrk="1" hangingPunct="1">
              <a:buFontTx/>
              <a:buChar char="•"/>
            </a:pPr>
            <a:endParaRPr lang="en-US" altLang="en-US" sz="2800" dirty="0"/>
          </a:p>
          <a:p>
            <a:pPr marL="457200" lvl="1" indent="0" eaLnBrk="1" hangingPunct="1">
              <a:buNone/>
            </a:pPr>
            <a:endParaRPr lang="en-US" altLang="en-US" sz="2400" dirty="0">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34819" name="Rectangle 2"/>
          <p:cNvSpPr>
            <a:spLocks noGrp="1" noChangeArrowheads="1"/>
          </p:cNvSpPr>
          <p:nvPr>
            <p:ph type="title" idx="4294967295"/>
          </p:nvPr>
        </p:nvSpPr>
        <p:spPr/>
        <p:txBody>
          <a:bodyPr/>
          <a:lstStyle/>
          <a:p>
            <a:pPr eaLnBrk="1" hangingPunct="1"/>
            <a:r>
              <a:rPr lang="en-US" altLang="en-US" sz="3600" dirty="0">
                <a:solidFill>
                  <a:srgbClr val="FF0066"/>
                </a:solidFill>
              </a:rPr>
              <a:t>Synchronous vs. </a:t>
            </a:r>
            <a:r>
              <a:rPr lang="en-US" altLang="en-US" sz="3600" dirty="0" err="1">
                <a:solidFill>
                  <a:srgbClr val="FF0066"/>
                </a:solidFill>
              </a:rPr>
              <a:t>Ansychronous</a:t>
            </a:r>
            <a:r>
              <a:rPr lang="en-US" altLang="en-US" sz="3600" dirty="0">
                <a:solidFill>
                  <a:srgbClr val="FF0066"/>
                </a:solidFill>
              </a:rPr>
              <a:t> Calls</a:t>
            </a:r>
          </a:p>
        </p:txBody>
      </p:sp>
      <p:sp>
        <p:nvSpPr>
          <p:cNvPr id="34820" name="Rectangle 3"/>
          <p:cNvSpPr>
            <a:spLocks noGrp="1" noChangeArrowheads="1"/>
          </p:cNvSpPr>
          <p:nvPr>
            <p:ph type="body" idx="4294967295"/>
          </p:nvPr>
        </p:nvSpPr>
        <p:spPr/>
        <p:txBody>
          <a:bodyPr/>
          <a:lstStyle/>
          <a:p>
            <a:pPr eaLnBrk="1" hangingPunct="1">
              <a:lnSpc>
                <a:spcPct val="90000"/>
              </a:lnSpc>
            </a:pPr>
            <a:r>
              <a:rPr lang="en-US" altLang="en-US" sz="2400" dirty="0"/>
              <a:t>Fundamental to understanding </a:t>
            </a:r>
            <a:r>
              <a:rPr lang="en-US" altLang="en-US" sz="2400" dirty="0" err="1"/>
              <a:t>DSes</a:t>
            </a:r>
            <a:r>
              <a:rPr lang="en-US" altLang="en-US" sz="2400" dirty="0"/>
              <a:t>.</a:t>
            </a:r>
          </a:p>
          <a:p>
            <a:pPr eaLnBrk="1" hangingPunct="1">
              <a:lnSpc>
                <a:spcPct val="90000"/>
              </a:lnSpc>
            </a:pPr>
            <a:endParaRPr lang="en-US" altLang="en-US" sz="2400" dirty="0"/>
          </a:p>
          <a:p>
            <a:pPr eaLnBrk="1" hangingPunct="1">
              <a:lnSpc>
                <a:spcPct val="90000"/>
              </a:lnSpc>
            </a:pPr>
            <a:r>
              <a:rPr lang="en-US" altLang="en-US" sz="2400" dirty="0"/>
              <a:t>Synchronous calls are like procedure calls in a program, caller waits for the return.</a:t>
            </a:r>
          </a:p>
          <a:p>
            <a:pPr eaLnBrk="1" hangingPunct="1">
              <a:lnSpc>
                <a:spcPct val="90000"/>
              </a:lnSpc>
            </a:pPr>
            <a:endParaRPr lang="en-US" altLang="en-US" sz="2400" dirty="0"/>
          </a:p>
          <a:p>
            <a:pPr eaLnBrk="1" hangingPunct="1">
              <a:lnSpc>
                <a:spcPct val="90000"/>
              </a:lnSpc>
            </a:pPr>
            <a:r>
              <a:rPr lang="en-US" altLang="en-US" sz="2400" dirty="0"/>
              <a:t>Asynchronous (that is, not-synchronous) calls are entirely different and require a whole new programming paradigm. Many variations. All release the caller at some point, so there is less waiting. All require re-establishing contact with the caller.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35843" name="Rectangle 2"/>
          <p:cNvSpPr>
            <a:spLocks noGrp="1" noChangeArrowheads="1"/>
          </p:cNvSpPr>
          <p:nvPr>
            <p:ph type="title" idx="4294967295"/>
          </p:nvPr>
        </p:nvSpPr>
        <p:spPr/>
        <p:txBody>
          <a:bodyPr/>
          <a:lstStyle/>
          <a:p>
            <a:pPr eaLnBrk="1" hangingPunct="1"/>
            <a:r>
              <a:rPr lang="en-US" altLang="en-US" sz="3600">
                <a:solidFill>
                  <a:srgbClr val="FF0066"/>
                </a:solidFill>
              </a:rPr>
              <a:t>Synchronous calls</a:t>
            </a:r>
          </a:p>
        </p:txBody>
      </p:sp>
      <p:sp>
        <p:nvSpPr>
          <p:cNvPr id="35844" name="Rectangle 3"/>
          <p:cNvSpPr>
            <a:spLocks noGrp="1" noChangeArrowheads="1"/>
          </p:cNvSpPr>
          <p:nvPr>
            <p:ph type="body" idx="4294967295"/>
          </p:nvPr>
        </p:nvSpPr>
        <p:spPr/>
        <p:txBody>
          <a:bodyPr/>
          <a:lstStyle/>
          <a:p>
            <a:pPr eaLnBrk="1" hangingPunct="1"/>
            <a:r>
              <a:rPr lang="en-US" altLang="en-US" sz="2400" dirty="0"/>
              <a:t>Caller initiates contact with the receiver, sends request/call/data and </a:t>
            </a:r>
            <a:r>
              <a:rPr lang="en-US" altLang="en-US" sz="2400" i="1" dirty="0"/>
              <a:t>waits</a:t>
            </a:r>
            <a:r>
              <a:rPr lang="en-US" altLang="en-US" sz="2400" dirty="0"/>
              <a:t> until the receiver returns a response, then continues.</a:t>
            </a:r>
          </a:p>
          <a:p>
            <a:pPr eaLnBrk="1" hangingPunct="1"/>
            <a:endParaRPr lang="en-US" altLang="en-US" sz="2400" dirty="0"/>
          </a:p>
          <a:p>
            <a:pPr eaLnBrk="1" hangingPunct="1"/>
            <a:r>
              <a:rPr lang="en-US" altLang="en-US" sz="2400" dirty="0"/>
              <a:t>Caller is </a:t>
            </a:r>
            <a:r>
              <a:rPr lang="en-US" altLang="en-US" sz="2400" i="1" dirty="0"/>
              <a:t>blocked</a:t>
            </a:r>
            <a:r>
              <a:rPr lang="en-US" altLang="en-US" sz="2400" dirty="0"/>
              <a:t> and can do nothing until the return.</a:t>
            </a:r>
          </a:p>
          <a:p>
            <a:pPr eaLnBrk="1" hangingPunct="1"/>
            <a:endParaRPr lang="en-US" altLang="en-US" sz="2400" dirty="0"/>
          </a:p>
          <a:p>
            <a:pPr lvl="1" eaLnBrk="1" hangingPunct="1"/>
            <a:r>
              <a:rPr lang="en-US" altLang="en-US" sz="2000" dirty="0"/>
              <a:t>Easy to code and to understand</a:t>
            </a:r>
          </a:p>
          <a:p>
            <a:pPr lvl="1" eaLnBrk="1" hangingPunct="1"/>
            <a:r>
              <a:rPr lang="en-US" altLang="en-US" sz="2000" dirty="0"/>
              <a:t>Only one style</a:t>
            </a:r>
          </a:p>
          <a:p>
            <a:pPr lvl="1" eaLnBrk="1" hangingPunct="1"/>
            <a:r>
              <a:rPr lang="en-US" altLang="en-US" sz="2000" dirty="0"/>
              <a:t>Inefficient</a:t>
            </a:r>
          </a:p>
          <a:p>
            <a:pPr lvl="1" eaLnBrk="1" hangingPunct="1"/>
            <a:r>
              <a:rPr lang="en-US" altLang="en-US" sz="2000" dirty="0"/>
              <a:t>Caller may </a:t>
            </a:r>
            <a:r>
              <a:rPr lang="en-US" altLang="en-US" sz="2000" i="1" dirty="0"/>
              <a:t>hang</a:t>
            </a:r>
            <a:r>
              <a:rPr lang="en-US" altLang="en-US" sz="2000" dirty="0"/>
              <a:t> on bad receiver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36867" name="Rectangle 2"/>
          <p:cNvSpPr>
            <a:spLocks noGrp="1" noChangeArrowheads="1"/>
          </p:cNvSpPr>
          <p:nvPr>
            <p:ph type="title" idx="4294967295"/>
          </p:nvPr>
        </p:nvSpPr>
        <p:spPr/>
        <p:txBody>
          <a:bodyPr/>
          <a:lstStyle/>
          <a:p>
            <a:pPr eaLnBrk="1" hangingPunct="1"/>
            <a:r>
              <a:rPr lang="en-US" altLang="en-US" sz="3600">
                <a:solidFill>
                  <a:srgbClr val="FF0066"/>
                </a:solidFill>
              </a:rPr>
              <a:t>Asynchronous Calls</a:t>
            </a:r>
          </a:p>
        </p:txBody>
      </p:sp>
      <p:sp>
        <p:nvSpPr>
          <p:cNvPr id="36868" name="Rectangle 3"/>
          <p:cNvSpPr>
            <a:spLocks noGrp="1" noChangeArrowheads="1"/>
          </p:cNvSpPr>
          <p:nvPr>
            <p:ph type="body" idx="4294967295"/>
          </p:nvPr>
        </p:nvSpPr>
        <p:spPr>
          <a:xfrm>
            <a:off x="1138336" y="1101012"/>
            <a:ext cx="9498562" cy="4963886"/>
          </a:xfrm>
        </p:spPr>
        <p:txBody>
          <a:bodyPr/>
          <a:lstStyle/>
          <a:p>
            <a:pPr eaLnBrk="1" hangingPunct="1">
              <a:lnSpc>
                <a:spcPct val="90000"/>
              </a:lnSpc>
            </a:pPr>
            <a:r>
              <a:rPr lang="en-US" altLang="en-US" sz="2400" dirty="0"/>
              <a:t>Caller sends request/call/data and then proceeds to useful local work </a:t>
            </a:r>
            <a:r>
              <a:rPr lang="en-US" altLang="en-US" sz="2400" i="1" dirty="0"/>
              <a:t>without waiting.</a:t>
            </a:r>
          </a:p>
          <a:p>
            <a:pPr eaLnBrk="1" hangingPunct="1">
              <a:lnSpc>
                <a:spcPct val="90000"/>
              </a:lnSpc>
            </a:pPr>
            <a:endParaRPr lang="en-US" altLang="en-US" sz="2400" i="1" dirty="0"/>
          </a:p>
          <a:p>
            <a:pPr eaLnBrk="1" hangingPunct="1">
              <a:lnSpc>
                <a:spcPct val="90000"/>
              </a:lnSpc>
            </a:pPr>
            <a:r>
              <a:rPr lang="en-US" altLang="en-US" sz="2400" dirty="0"/>
              <a:t>Caller must then be </a:t>
            </a:r>
            <a:r>
              <a:rPr lang="en-US" altLang="en-US" sz="2400" i="1" dirty="0" err="1"/>
              <a:t>interruptable</a:t>
            </a:r>
            <a:r>
              <a:rPr lang="en-US" altLang="en-US" sz="2400" dirty="0"/>
              <a:t>, that is, drop everything and process the return, when the response comes. This is complicated to program.</a:t>
            </a:r>
          </a:p>
          <a:p>
            <a:pPr eaLnBrk="1" hangingPunct="1">
              <a:lnSpc>
                <a:spcPct val="90000"/>
              </a:lnSpc>
            </a:pPr>
            <a:endParaRPr lang="en-US" altLang="en-US" sz="2400" dirty="0"/>
          </a:p>
          <a:p>
            <a:pPr lvl="1" eaLnBrk="1" hangingPunct="1">
              <a:lnSpc>
                <a:spcPct val="90000"/>
              </a:lnSpc>
            </a:pPr>
            <a:r>
              <a:rPr lang="en-US" altLang="en-US" sz="2000" dirty="0"/>
              <a:t>More efficient</a:t>
            </a:r>
          </a:p>
          <a:p>
            <a:pPr lvl="1" eaLnBrk="1" hangingPunct="1">
              <a:lnSpc>
                <a:spcPct val="90000"/>
              </a:lnSpc>
            </a:pPr>
            <a:r>
              <a:rPr lang="en-US" altLang="en-US" sz="2000" dirty="0"/>
              <a:t>More complex</a:t>
            </a:r>
          </a:p>
          <a:p>
            <a:pPr lvl="1" eaLnBrk="1" hangingPunct="1">
              <a:lnSpc>
                <a:spcPct val="90000"/>
              </a:lnSpc>
            </a:pPr>
            <a:r>
              <a:rPr lang="en-US" altLang="en-US" sz="2000" dirty="0"/>
              <a:t>Many variations, depending where you synchronize</a:t>
            </a:r>
          </a:p>
          <a:p>
            <a:pPr lvl="1" eaLnBrk="1" hangingPunct="1">
              <a:lnSpc>
                <a:spcPct val="90000"/>
              </a:lnSpc>
            </a:pPr>
            <a:r>
              <a:rPr lang="en-US" altLang="en-US" sz="2000" dirty="0"/>
              <a:t>Caller will not hang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37891" name="Rectangle 2"/>
          <p:cNvSpPr>
            <a:spLocks noGrp="1" noChangeArrowheads="1"/>
          </p:cNvSpPr>
          <p:nvPr>
            <p:ph type="title" idx="4294967295"/>
          </p:nvPr>
        </p:nvSpPr>
        <p:spPr/>
        <p:txBody>
          <a:bodyPr/>
          <a:lstStyle/>
          <a:p>
            <a:pPr eaLnBrk="1" hangingPunct="1"/>
            <a:r>
              <a:rPr lang="en-US" altLang="en-US" sz="3600">
                <a:solidFill>
                  <a:srgbClr val="FF0066"/>
                </a:solidFill>
              </a:rPr>
              <a:t>Write your own async. call</a:t>
            </a:r>
          </a:p>
        </p:txBody>
      </p:sp>
      <p:sp>
        <p:nvSpPr>
          <p:cNvPr id="37892" name="Rectangle 3"/>
          <p:cNvSpPr>
            <a:spLocks noGrp="1" noChangeArrowheads="1"/>
          </p:cNvSpPr>
          <p:nvPr>
            <p:ph type="body" idx="4294967295"/>
          </p:nvPr>
        </p:nvSpPr>
        <p:spPr/>
        <p:txBody>
          <a:bodyPr/>
          <a:lstStyle/>
          <a:p>
            <a:pPr eaLnBrk="1" hangingPunct="1">
              <a:lnSpc>
                <a:spcPct val="90000"/>
              </a:lnSpc>
            </a:pPr>
            <a:r>
              <a:rPr lang="en-US" altLang="en-US" sz="2400" dirty="0"/>
              <a:t>Because of the complexity of responding to an asynchronous response, this is left to the application programmer.</a:t>
            </a:r>
          </a:p>
          <a:p>
            <a:pPr eaLnBrk="1" hangingPunct="1">
              <a:lnSpc>
                <a:spcPct val="90000"/>
              </a:lnSpc>
            </a:pPr>
            <a:endParaRPr lang="en-US" altLang="en-US" sz="2400" dirty="0"/>
          </a:p>
          <a:p>
            <a:pPr eaLnBrk="1" hangingPunct="1">
              <a:lnSpc>
                <a:spcPct val="90000"/>
              </a:lnSpc>
            </a:pPr>
            <a:r>
              <a:rPr lang="en-US" altLang="en-US" sz="2400" dirty="0"/>
              <a:t>Multiple threads in one process allow a blocking call—where one thread waits for the response—to effect asynchronous calls.</a:t>
            </a:r>
          </a:p>
          <a:p>
            <a:pPr eaLnBrk="1" hangingPunct="1">
              <a:lnSpc>
                <a:spcPct val="90000"/>
              </a:lnSpc>
            </a:pPr>
            <a:endParaRPr lang="en-US" altLang="en-US" sz="2400" dirty="0"/>
          </a:p>
          <a:p>
            <a:pPr eaLnBrk="1" hangingPunct="1">
              <a:lnSpc>
                <a:spcPct val="90000"/>
              </a:lnSpc>
            </a:pPr>
            <a:r>
              <a:rPr lang="en-US" altLang="en-US" sz="2400" dirty="0"/>
              <a:t>Threads are synchronized as needed.</a:t>
            </a:r>
          </a:p>
          <a:p>
            <a:pPr eaLnBrk="1" hangingPunct="1">
              <a:lnSpc>
                <a:spcPct val="90000"/>
              </a:lnSpc>
            </a:pPr>
            <a:endParaRPr lang="en-US" altLang="en-US" sz="2400" dirty="0"/>
          </a:p>
          <a:p>
            <a:pPr eaLnBrk="1" hangingPunct="1">
              <a:lnSpc>
                <a:spcPct val="90000"/>
              </a:lnSpc>
            </a:pPr>
            <a:r>
              <a:rPr lang="en-US" altLang="en-US" sz="2400" dirty="0"/>
              <a:t>Imagine </a:t>
            </a:r>
            <a:r>
              <a:rPr lang="en-US" altLang="en-US" sz="2400" i="1" dirty="0"/>
              <a:t>INET</a:t>
            </a:r>
            <a:r>
              <a:rPr lang="en-US" altLang="en-US" sz="2400" dirty="0"/>
              <a:t> client as asynchronous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38915" name="Rectangle 2"/>
          <p:cNvSpPr>
            <a:spLocks noGrp="1" noChangeArrowheads="1"/>
          </p:cNvSpPr>
          <p:nvPr>
            <p:ph type="title" idx="4294967295"/>
          </p:nvPr>
        </p:nvSpPr>
        <p:spPr/>
        <p:txBody>
          <a:bodyPr/>
          <a:lstStyle/>
          <a:p>
            <a:pPr eaLnBrk="1" hangingPunct="1"/>
            <a:r>
              <a:rPr lang="en-US" altLang="en-US" sz="3600" dirty="0">
                <a:solidFill>
                  <a:srgbClr val="FF0066"/>
                </a:solidFill>
              </a:rPr>
              <a:t>IP header </a:t>
            </a:r>
            <a:r>
              <a:rPr lang="en-US" altLang="en-US" sz="3600" dirty="0" err="1">
                <a:solidFill>
                  <a:srgbClr val="FF0066"/>
                </a:solidFill>
              </a:rPr>
              <a:t>quadrad</a:t>
            </a:r>
            <a:r>
              <a:rPr lang="en-US" altLang="en-US" sz="3600" dirty="0">
                <a:solidFill>
                  <a:srgbClr val="FF0066"/>
                </a:solidFill>
              </a:rPr>
              <a:t> uniquely identifies the conversation to the Internet.</a:t>
            </a:r>
          </a:p>
        </p:txBody>
      </p:sp>
      <p:sp>
        <p:nvSpPr>
          <p:cNvPr id="38916" name="Rectangle 3"/>
          <p:cNvSpPr>
            <a:spLocks noGrp="1" noChangeArrowheads="1"/>
          </p:cNvSpPr>
          <p:nvPr>
            <p:ph type="body" idx="4294967295"/>
          </p:nvPr>
        </p:nvSpPr>
        <p:spPr/>
        <p:txBody>
          <a:bodyPr/>
          <a:lstStyle/>
          <a:p>
            <a:pPr eaLnBrk="1" hangingPunct="1"/>
            <a:r>
              <a:rPr lang="en-US" altLang="en-US" sz="2400" dirty="0"/>
              <a:t>IP address and port number of sender</a:t>
            </a:r>
          </a:p>
          <a:p>
            <a:pPr eaLnBrk="1" hangingPunct="1"/>
            <a:endParaRPr lang="en-US" altLang="en-US" sz="2400" dirty="0"/>
          </a:p>
          <a:p>
            <a:pPr eaLnBrk="1" hangingPunct="1"/>
            <a:r>
              <a:rPr lang="en-US" altLang="en-US" sz="2400" dirty="0"/>
              <a:t>IP address and port number of receiver</a:t>
            </a:r>
          </a:p>
          <a:p>
            <a:pPr eaLnBrk="1" hangingPunct="1"/>
            <a:endParaRPr lang="en-US" altLang="en-US" sz="2400" dirty="0"/>
          </a:p>
          <a:p>
            <a:pPr eaLnBrk="1" hangingPunct="1"/>
            <a:r>
              <a:rPr lang="en-US" altLang="en-US" sz="2400" dirty="0"/>
              <a:t>Both IP addresses are known, and the recipient’s port number is known.</a:t>
            </a:r>
          </a:p>
          <a:p>
            <a:pPr eaLnBrk="1" hangingPunct="1"/>
            <a:endParaRPr lang="en-US" altLang="en-US" sz="2400" dirty="0"/>
          </a:p>
          <a:p>
            <a:pPr eaLnBrk="1" hangingPunct="1"/>
            <a:r>
              <a:rPr lang="en-US" altLang="en-US" sz="2400" dirty="0"/>
              <a:t>Usually use the </a:t>
            </a:r>
            <a:r>
              <a:rPr lang="en-US" altLang="en-US" sz="2400" i="1" dirty="0"/>
              <a:t>get-next-available-port() </a:t>
            </a:r>
            <a:r>
              <a:rPr lang="en-US" altLang="en-US" sz="2400" dirty="0"/>
              <a:t>system call to find a spare port on the sender for the fourth value—we don’t care where it is. The recipient will read the value and send responses back to that port. When finished, give the port resources back to the operating system.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38915" name="Rectangle 2"/>
          <p:cNvSpPr>
            <a:spLocks noGrp="1" noChangeArrowheads="1"/>
          </p:cNvSpPr>
          <p:nvPr>
            <p:ph type="title" idx="4294967295"/>
          </p:nvPr>
        </p:nvSpPr>
        <p:spPr/>
        <p:txBody>
          <a:bodyPr/>
          <a:lstStyle/>
          <a:p>
            <a:pPr eaLnBrk="1" hangingPunct="1"/>
            <a:r>
              <a:rPr lang="en-US" altLang="en-US" sz="3600">
                <a:solidFill>
                  <a:srgbClr val="FF0066"/>
                </a:solidFill>
              </a:rPr>
              <a:t>Sending</a:t>
            </a:r>
          </a:p>
        </p:txBody>
      </p:sp>
      <p:sp>
        <p:nvSpPr>
          <p:cNvPr id="38916" name="Rectangle 3"/>
          <p:cNvSpPr>
            <a:spLocks noGrp="1" noChangeArrowheads="1"/>
          </p:cNvSpPr>
          <p:nvPr>
            <p:ph type="body" idx="4294967295"/>
          </p:nvPr>
        </p:nvSpPr>
        <p:spPr/>
        <p:txBody>
          <a:bodyPr/>
          <a:lstStyle/>
          <a:p>
            <a:pPr eaLnBrk="1" hangingPunct="1"/>
            <a:r>
              <a:rPr lang="en-US" altLang="en-US" dirty="0"/>
              <a:t>Usually use </a:t>
            </a:r>
            <a:r>
              <a:rPr lang="en-US" altLang="en-US" i="1" dirty="0"/>
              <a:t>get-next-available-port() </a:t>
            </a:r>
            <a:r>
              <a:rPr lang="en-US" altLang="en-US" dirty="0"/>
              <a:t>call to find a spare port and send with that. E.g. 58685, 61361, 61362, 61364</a:t>
            </a:r>
          </a:p>
          <a:p>
            <a:pPr eaLnBrk="1" hangingPunct="1"/>
            <a:endParaRPr lang="en-US" altLang="en-US" dirty="0"/>
          </a:p>
          <a:p>
            <a:pPr eaLnBrk="1" hangingPunct="1"/>
            <a:r>
              <a:rPr lang="en-US" altLang="en-US" dirty="0"/>
              <a:t>Look at your connections: Netstat</a:t>
            </a:r>
          </a:p>
          <a:p>
            <a:pPr eaLnBrk="1" hangingPunct="1"/>
            <a:r>
              <a:rPr lang="en-US" altLang="en-US" dirty="0"/>
              <a:t> </a:t>
            </a:r>
            <a:r>
              <a:rPr lang="en-US" altLang="en-US" sz="1600" dirty="0"/>
              <a:t>TCP    192.168.1.201:58685    […]  ESTABLISHED</a:t>
            </a:r>
          </a:p>
          <a:p>
            <a:pPr eaLnBrk="1" hangingPunct="1"/>
            <a:r>
              <a:rPr lang="en-US" altLang="en-US" sz="1600" dirty="0"/>
              <a:t>  TCP    192.168.1.201:61361    […] TIME_WAIT</a:t>
            </a:r>
          </a:p>
          <a:p>
            <a:pPr eaLnBrk="1" hangingPunct="1"/>
            <a:r>
              <a:rPr lang="en-US" altLang="en-US" sz="1600" dirty="0"/>
              <a:t>  TCP    192.168.1.201:61362    […] TIME_WAIT</a:t>
            </a:r>
          </a:p>
          <a:p>
            <a:pPr eaLnBrk="1" hangingPunct="1"/>
            <a:r>
              <a:rPr lang="en-US" altLang="en-US" sz="1600" dirty="0"/>
              <a:t>  TCP    192.168.1.201:61364    […] ESTABLISHED</a:t>
            </a:r>
          </a:p>
        </p:txBody>
      </p:sp>
    </p:spTree>
    <p:extLst>
      <p:ext uri="{BB962C8B-B14F-4D97-AF65-F5344CB8AC3E}">
        <p14:creationId xmlns:p14="http://schemas.microsoft.com/office/powerpoint/2010/main" val="1907542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39939" name="Rectangle 2"/>
          <p:cNvSpPr>
            <a:spLocks noGrp="1" noChangeArrowheads="1"/>
          </p:cNvSpPr>
          <p:nvPr>
            <p:ph type="title" idx="4294967295"/>
          </p:nvPr>
        </p:nvSpPr>
        <p:spPr/>
        <p:txBody>
          <a:bodyPr/>
          <a:lstStyle/>
          <a:p>
            <a:pPr eaLnBrk="1" hangingPunct="1"/>
            <a:r>
              <a:rPr lang="en-US" altLang="en-US" sz="3600">
                <a:solidFill>
                  <a:srgbClr val="FF0066"/>
                </a:solidFill>
              </a:rPr>
              <a:t>Binding to a server, variations</a:t>
            </a:r>
          </a:p>
        </p:txBody>
      </p:sp>
      <p:sp>
        <p:nvSpPr>
          <p:cNvPr id="39940" name="Rectangle 3"/>
          <p:cNvSpPr>
            <a:spLocks noGrp="1" noChangeArrowheads="1"/>
          </p:cNvSpPr>
          <p:nvPr>
            <p:ph type="body" idx="4294967295"/>
          </p:nvPr>
        </p:nvSpPr>
        <p:spPr/>
        <p:txBody>
          <a:bodyPr/>
          <a:lstStyle/>
          <a:p>
            <a:pPr eaLnBrk="1" hangingPunct="1"/>
            <a:r>
              <a:rPr lang="en-US" altLang="en-US" sz="2400" dirty="0"/>
              <a:t>Always use a fixed port (e.g. http)</a:t>
            </a:r>
          </a:p>
          <a:p>
            <a:pPr eaLnBrk="1" hangingPunct="1"/>
            <a:endParaRPr lang="en-US" altLang="en-US" sz="2400" dirty="0"/>
          </a:p>
          <a:p>
            <a:pPr eaLnBrk="1" hangingPunct="1"/>
            <a:r>
              <a:rPr lang="en-US" altLang="en-US" sz="2400" dirty="0"/>
              <a:t>Client refers to service by name and a </a:t>
            </a:r>
            <a:r>
              <a:rPr lang="en-US" altLang="en-US" sz="2400" i="1" dirty="0"/>
              <a:t>name server</a:t>
            </a:r>
            <a:r>
              <a:rPr lang="en-US" altLang="en-US" sz="2400" dirty="0"/>
              <a:t> or </a:t>
            </a:r>
            <a:r>
              <a:rPr lang="en-US" altLang="en-US" sz="2400" i="1" dirty="0"/>
              <a:t>super server </a:t>
            </a:r>
            <a:r>
              <a:rPr lang="en-US" altLang="en-US" sz="2400" dirty="0"/>
              <a:t>translates the name into a port number at run-time.</a:t>
            </a:r>
          </a:p>
          <a:p>
            <a:pPr marL="0" indent="0" eaLnBrk="1" hangingPunct="1">
              <a:buNone/>
            </a:pPr>
            <a:endParaRPr lang="en-US" altLang="en-US" sz="2400" dirty="0"/>
          </a:p>
          <a:p>
            <a:pPr eaLnBrk="1" hangingPunct="1"/>
            <a:r>
              <a:rPr lang="en-US" altLang="en-US" sz="2400" dirty="0"/>
              <a:t>Allows servers to migrate as needed. Tradeoff: take on more complexity to get more flexibility.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40963" name="Rectangle 2"/>
          <p:cNvSpPr>
            <a:spLocks noGrp="1" noChangeArrowheads="1"/>
          </p:cNvSpPr>
          <p:nvPr>
            <p:ph type="title" idx="4294967295"/>
          </p:nvPr>
        </p:nvSpPr>
        <p:spPr/>
        <p:txBody>
          <a:bodyPr/>
          <a:lstStyle/>
          <a:p>
            <a:pPr eaLnBrk="1" hangingPunct="1"/>
            <a:r>
              <a:rPr lang="en-US" altLang="en-US" sz="3600">
                <a:solidFill>
                  <a:srgbClr val="FF0066"/>
                </a:solidFill>
              </a:rPr>
              <a:t>Ports</a:t>
            </a:r>
          </a:p>
        </p:txBody>
      </p:sp>
      <p:sp>
        <p:nvSpPr>
          <p:cNvPr id="40964" name="Rectangle 3"/>
          <p:cNvSpPr>
            <a:spLocks noGrp="1" noChangeArrowheads="1"/>
          </p:cNvSpPr>
          <p:nvPr>
            <p:ph type="body" idx="4294967295"/>
          </p:nvPr>
        </p:nvSpPr>
        <p:spPr/>
        <p:txBody>
          <a:bodyPr/>
          <a:lstStyle/>
          <a:p>
            <a:pPr eaLnBrk="1" hangingPunct="1"/>
            <a:r>
              <a:rPr lang="en-US" altLang="en-US" sz="2400" dirty="0"/>
              <a:t>Can be fixed, e.g. http, ftp, etc.</a:t>
            </a:r>
          </a:p>
          <a:p>
            <a:pPr eaLnBrk="1" hangingPunct="1"/>
            <a:endParaRPr lang="en-US" altLang="en-US" sz="2400" dirty="0"/>
          </a:p>
          <a:p>
            <a:pPr eaLnBrk="1" hangingPunct="1"/>
            <a:r>
              <a:rPr lang="en-US" altLang="en-US" sz="2400" dirty="0"/>
              <a:t>Only loosely coupled to processes, so multiple ports in and out can be used.</a:t>
            </a:r>
          </a:p>
          <a:p>
            <a:pPr eaLnBrk="1" hangingPunct="1"/>
            <a:endParaRPr lang="en-US" altLang="en-US" sz="2400" dirty="0"/>
          </a:p>
          <a:p>
            <a:pPr eaLnBrk="1" hangingPunct="1"/>
            <a:r>
              <a:rPr lang="en-US" altLang="en-US" sz="2400" dirty="0"/>
              <a:t>Allows use of “throw away” ports as needed – e.g. client send in http.</a:t>
            </a:r>
          </a:p>
          <a:p>
            <a:pPr eaLnBrk="1" hangingPunct="1"/>
            <a:endParaRPr lang="en-US" altLang="en-US" sz="2400" dirty="0"/>
          </a:p>
          <a:p>
            <a:pPr eaLnBrk="1" hangingPunct="1"/>
            <a:r>
              <a:rPr lang="en-US" altLang="en-US" sz="2400" dirty="0"/>
              <a:t>Easy to manage in application tables – just a number for an argument-slot in the API. Port identifiers are usually just integers so very easy to manipulate in arrays.</a:t>
            </a:r>
          </a:p>
          <a:p>
            <a:pPr eaLnBrk="1" hangingPunct="1"/>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GB" altLang="en-US"/>
              <a:t>Figure 4.2</a:t>
            </a:r>
            <a:br>
              <a:rPr lang="en-GB" altLang="en-US"/>
            </a:br>
            <a:r>
              <a:rPr lang="en-GB" altLang="en-US"/>
              <a:t>Sockets and ports</a:t>
            </a:r>
          </a:p>
        </p:txBody>
      </p:sp>
      <p:grpSp>
        <p:nvGrpSpPr>
          <p:cNvPr id="41987" name="Group 3"/>
          <p:cNvGrpSpPr>
            <a:grpSpLocks/>
          </p:cNvGrpSpPr>
          <p:nvPr/>
        </p:nvGrpSpPr>
        <p:grpSpPr bwMode="auto">
          <a:xfrm>
            <a:off x="2032001" y="2536825"/>
            <a:ext cx="8283493" cy="2400300"/>
            <a:chOff x="347" y="1598"/>
            <a:chExt cx="5652" cy="1512"/>
          </a:xfrm>
        </p:grpSpPr>
        <p:sp>
          <p:nvSpPr>
            <p:cNvPr id="41988" name="Rectangle 4"/>
            <p:cNvSpPr>
              <a:spLocks noChangeArrowheads="1"/>
            </p:cNvSpPr>
            <p:nvPr/>
          </p:nvSpPr>
          <p:spPr bwMode="auto">
            <a:xfrm>
              <a:off x="567" y="1598"/>
              <a:ext cx="1441" cy="1271"/>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41989" name="Rectangle 5"/>
            <p:cNvSpPr>
              <a:spLocks noChangeArrowheads="1"/>
            </p:cNvSpPr>
            <p:nvPr/>
          </p:nvSpPr>
          <p:spPr bwMode="auto">
            <a:xfrm>
              <a:off x="567" y="1598"/>
              <a:ext cx="1458" cy="1288"/>
            </a:xfrm>
            <a:prstGeom prst="rect">
              <a:avLst/>
            </a:prstGeom>
            <a:noFill/>
            <a:ln w="39688">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41990" name="Oval 6"/>
            <p:cNvSpPr>
              <a:spLocks noChangeArrowheads="1"/>
            </p:cNvSpPr>
            <p:nvPr/>
          </p:nvSpPr>
          <p:spPr bwMode="auto">
            <a:xfrm>
              <a:off x="720" y="1801"/>
              <a:ext cx="1136" cy="848"/>
            </a:xfrm>
            <a:prstGeom prst="ellipse">
              <a:avLst/>
            </a:prstGeom>
            <a:solidFill>
              <a:srgbClr val="FFFFFF"/>
            </a:solidFill>
            <a:ln w="39688">
              <a:solidFill>
                <a:srgbClr val="FFDC99"/>
              </a:solidFill>
              <a:round/>
              <a:headEnd/>
              <a:tailEnd/>
            </a:ln>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41991" name="Rectangle 7"/>
            <p:cNvSpPr>
              <a:spLocks noChangeArrowheads="1"/>
            </p:cNvSpPr>
            <p:nvPr/>
          </p:nvSpPr>
          <p:spPr bwMode="auto">
            <a:xfrm>
              <a:off x="2861" y="2249"/>
              <a:ext cx="60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700">
                  <a:solidFill>
                    <a:srgbClr val="000000"/>
                  </a:solidFill>
                </a:rPr>
                <a:t>message</a:t>
              </a:r>
              <a:endParaRPr lang="en-GB" altLang="en-US" sz="2400">
                <a:latin typeface="Times" panose="02020603050405020304" pitchFamily="18" charset="0"/>
              </a:endParaRPr>
            </a:p>
          </p:txBody>
        </p:sp>
        <p:sp>
          <p:nvSpPr>
            <p:cNvPr id="41992" name="Rectangle 8"/>
            <p:cNvSpPr>
              <a:spLocks noChangeArrowheads="1"/>
            </p:cNvSpPr>
            <p:nvPr/>
          </p:nvSpPr>
          <p:spPr bwMode="auto">
            <a:xfrm>
              <a:off x="3173" y="1775"/>
              <a:ext cx="76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700">
                  <a:solidFill>
                    <a:srgbClr val="000000"/>
                  </a:solidFill>
                </a:rPr>
                <a:t>agreed port</a:t>
              </a:r>
              <a:endParaRPr lang="en-GB" altLang="en-US" sz="2400">
                <a:latin typeface="Times" panose="02020603050405020304" pitchFamily="18" charset="0"/>
              </a:endParaRPr>
            </a:p>
          </p:txBody>
        </p:sp>
        <p:sp>
          <p:nvSpPr>
            <p:cNvPr id="41993" name="Rectangle 9"/>
            <p:cNvSpPr>
              <a:spLocks noChangeArrowheads="1"/>
            </p:cNvSpPr>
            <p:nvPr/>
          </p:nvSpPr>
          <p:spPr bwMode="auto">
            <a:xfrm>
              <a:off x="4111" y="1598"/>
              <a:ext cx="1441" cy="1271"/>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41994" name="Rectangle 10"/>
            <p:cNvSpPr>
              <a:spLocks noChangeArrowheads="1"/>
            </p:cNvSpPr>
            <p:nvPr/>
          </p:nvSpPr>
          <p:spPr bwMode="auto">
            <a:xfrm>
              <a:off x="4111" y="1598"/>
              <a:ext cx="1458" cy="1288"/>
            </a:xfrm>
            <a:prstGeom prst="rect">
              <a:avLst/>
            </a:prstGeom>
            <a:noFill/>
            <a:ln w="39688">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41995" name="Oval 11"/>
            <p:cNvSpPr>
              <a:spLocks noChangeArrowheads="1"/>
            </p:cNvSpPr>
            <p:nvPr/>
          </p:nvSpPr>
          <p:spPr bwMode="auto">
            <a:xfrm>
              <a:off x="4263" y="1801"/>
              <a:ext cx="1136" cy="848"/>
            </a:xfrm>
            <a:prstGeom prst="ellipse">
              <a:avLst/>
            </a:prstGeom>
            <a:solidFill>
              <a:srgbClr val="FFFFFF"/>
            </a:solidFill>
            <a:ln w="39688">
              <a:solidFill>
                <a:srgbClr val="FFDC99"/>
              </a:solidFill>
              <a:round/>
              <a:headEnd/>
              <a:tailEnd/>
            </a:ln>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41996" name="Arc 12"/>
            <p:cNvSpPr>
              <a:spLocks/>
            </p:cNvSpPr>
            <p:nvPr/>
          </p:nvSpPr>
          <p:spPr bwMode="auto">
            <a:xfrm>
              <a:off x="2008" y="1818"/>
              <a:ext cx="86" cy="85"/>
            </a:xfrm>
            <a:custGeom>
              <a:avLst/>
              <a:gdLst>
                <a:gd name="T0" fmla="*/ 0 w 21858"/>
                <a:gd name="T1" fmla="*/ 0 h 21600"/>
                <a:gd name="T2" fmla="*/ 0 w 21858"/>
                <a:gd name="T3" fmla="*/ 0 h 21600"/>
                <a:gd name="T4" fmla="*/ 0 w 21858"/>
                <a:gd name="T5" fmla="*/ 0 h 21600"/>
                <a:gd name="T6" fmla="*/ 0 60000 65536"/>
                <a:gd name="T7" fmla="*/ 0 60000 65536"/>
                <a:gd name="T8" fmla="*/ 0 60000 65536"/>
              </a:gdLst>
              <a:ahLst/>
              <a:cxnLst>
                <a:cxn ang="T6">
                  <a:pos x="T0" y="T1"/>
                </a:cxn>
                <a:cxn ang="T7">
                  <a:pos x="T2" y="T3"/>
                </a:cxn>
                <a:cxn ang="T8">
                  <a:pos x="T4" y="T5"/>
                </a:cxn>
              </a:cxnLst>
              <a:rect l="0" t="0" r="r" b="b"/>
              <a:pathLst>
                <a:path w="21858" h="21600" fill="none" extrusionOk="0">
                  <a:moveTo>
                    <a:pt x="-1" y="1"/>
                  </a:moveTo>
                  <a:cubicBezTo>
                    <a:pt x="85" y="0"/>
                    <a:pt x="171" y="-1"/>
                    <a:pt x="258" y="0"/>
                  </a:cubicBezTo>
                  <a:cubicBezTo>
                    <a:pt x="12187" y="0"/>
                    <a:pt x="21858" y="9670"/>
                    <a:pt x="21858" y="21600"/>
                  </a:cubicBezTo>
                </a:path>
                <a:path w="21858" h="21600" stroke="0" extrusionOk="0">
                  <a:moveTo>
                    <a:pt x="-1" y="1"/>
                  </a:moveTo>
                  <a:cubicBezTo>
                    <a:pt x="85" y="0"/>
                    <a:pt x="171" y="-1"/>
                    <a:pt x="258" y="0"/>
                  </a:cubicBezTo>
                  <a:cubicBezTo>
                    <a:pt x="12187" y="0"/>
                    <a:pt x="21858" y="9670"/>
                    <a:pt x="21858" y="21600"/>
                  </a:cubicBezTo>
                  <a:lnTo>
                    <a:pt x="258" y="21600"/>
                  </a:lnTo>
                  <a:lnTo>
                    <a:pt x="-1" y="1"/>
                  </a:lnTo>
                  <a:close/>
                </a:path>
              </a:pathLst>
            </a:custGeom>
            <a:solidFill>
              <a:srgbClr val="FFFFFF"/>
            </a:solidFill>
            <a:ln w="39688">
              <a:solidFill>
                <a:srgbClr val="000000"/>
              </a:solidFill>
              <a:round/>
              <a:headEnd/>
              <a:tailEnd/>
            </a:ln>
          </p:spPr>
          <p:txBody>
            <a:bodyPr/>
            <a:lstStyle/>
            <a:p>
              <a:endParaRPr lang="en-US"/>
            </a:p>
          </p:txBody>
        </p:sp>
        <p:sp>
          <p:nvSpPr>
            <p:cNvPr id="41997" name="Arc 13"/>
            <p:cNvSpPr>
              <a:spLocks/>
            </p:cNvSpPr>
            <p:nvPr/>
          </p:nvSpPr>
          <p:spPr bwMode="auto">
            <a:xfrm>
              <a:off x="2008" y="1903"/>
              <a:ext cx="86" cy="85"/>
            </a:xfrm>
            <a:custGeom>
              <a:avLst/>
              <a:gdLst>
                <a:gd name="T0" fmla="*/ 0 w 21858"/>
                <a:gd name="T1" fmla="*/ 0 h 21600"/>
                <a:gd name="T2" fmla="*/ 0 w 21858"/>
                <a:gd name="T3" fmla="*/ 0 h 21600"/>
                <a:gd name="T4" fmla="*/ 0 w 21858"/>
                <a:gd name="T5" fmla="*/ 0 h 21600"/>
                <a:gd name="T6" fmla="*/ 0 60000 65536"/>
                <a:gd name="T7" fmla="*/ 0 60000 65536"/>
                <a:gd name="T8" fmla="*/ 0 60000 65536"/>
              </a:gdLst>
              <a:ahLst/>
              <a:cxnLst>
                <a:cxn ang="T6">
                  <a:pos x="T0" y="T1"/>
                </a:cxn>
                <a:cxn ang="T7">
                  <a:pos x="T2" y="T3"/>
                </a:cxn>
                <a:cxn ang="T8">
                  <a:pos x="T4" y="T5"/>
                </a:cxn>
              </a:cxnLst>
              <a:rect l="0" t="0" r="r" b="b"/>
              <a:pathLst>
                <a:path w="21858" h="21600" fill="none" extrusionOk="0">
                  <a:moveTo>
                    <a:pt x="21858" y="0"/>
                  </a:moveTo>
                  <a:cubicBezTo>
                    <a:pt x="21858" y="11929"/>
                    <a:pt x="12187" y="21600"/>
                    <a:pt x="258" y="21600"/>
                  </a:cubicBezTo>
                  <a:cubicBezTo>
                    <a:pt x="171" y="21600"/>
                    <a:pt x="85" y="21599"/>
                    <a:pt x="-1" y="21598"/>
                  </a:cubicBezTo>
                </a:path>
                <a:path w="21858" h="21600" stroke="0" extrusionOk="0">
                  <a:moveTo>
                    <a:pt x="21858" y="0"/>
                  </a:moveTo>
                  <a:cubicBezTo>
                    <a:pt x="21858" y="11929"/>
                    <a:pt x="12187" y="21600"/>
                    <a:pt x="258" y="21600"/>
                  </a:cubicBezTo>
                  <a:cubicBezTo>
                    <a:pt x="171" y="21600"/>
                    <a:pt x="85" y="21599"/>
                    <a:pt x="-1" y="21598"/>
                  </a:cubicBezTo>
                  <a:lnTo>
                    <a:pt x="258" y="0"/>
                  </a:lnTo>
                  <a:lnTo>
                    <a:pt x="21858" y="0"/>
                  </a:lnTo>
                  <a:close/>
                </a:path>
              </a:pathLst>
            </a:custGeom>
            <a:solidFill>
              <a:srgbClr val="FFFFFF"/>
            </a:solidFill>
            <a:ln w="39688">
              <a:solidFill>
                <a:srgbClr val="000000"/>
              </a:solidFill>
              <a:round/>
              <a:headEnd/>
              <a:tailEnd/>
            </a:ln>
          </p:spPr>
          <p:txBody>
            <a:bodyPr/>
            <a:lstStyle/>
            <a:p>
              <a:endParaRPr lang="en-US"/>
            </a:p>
          </p:txBody>
        </p:sp>
        <p:sp>
          <p:nvSpPr>
            <p:cNvPr id="41998" name="Line 14"/>
            <p:cNvSpPr>
              <a:spLocks noChangeShapeType="1"/>
            </p:cNvSpPr>
            <p:nvPr/>
          </p:nvSpPr>
          <p:spPr bwMode="auto">
            <a:xfrm>
              <a:off x="1991" y="1835"/>
              <a:ext cx="1" cy="136"/>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9" name="Arc 15"/>
            <p:cNvSpPr>
              <a:spLocks/>
            </p:cNvSpPr>
            <p:nvPr/>
          </p:nvSpPr>
          <p:spPr bwMode="auto">
            <a:xfrm>
              <a:off x="2008" y="2615"/>
              <a:ext cx="85" cy="85"/>
            </a:xfrm>
            <a:custGeom>
              <a:avLst/>
              <a:gdLst>
                <a:gd name="T0" fmla="*/ 0 w 21852"/>
                <a:gd name="T1" fmla="*/ 0 h 21600"/>
                <a:gd name="T2" fmla="*/ 0 w 21852"/>
                <a:gd name="T3" fmla="*/ 0 h 21600"/>
                <a:gd name="T4" fmla="*/ 0 w 21852"/>
                <a:gd name="T5" fmla="*/ 0 h 21600"/>
                <a:gd name="T6" fmla="*/ 0 60000 65536"/>
                <a:gd name="T7" fmla="*/ 0 60000 65536"/>
                <a:gd name="T8" fmla="*/ 0 60000 65536"/>
              </a:gdLst>
              <a:ahLst/>
              <a:cxnLst>
                <a:cxn ang="T6">
                  <a:pos x="T0" y="T1"/>
                </a:cxn>
                <a:cxn ang="T7">
                  <a:pos x="T2" y="T3"/>
                </a:cxn>
                <a:cxn ang="T8">
                  <a:pos x="T4" y="T5"/>
                </a:cxn>
              </a:cxnLst>
              <a:rect l="0" t="0" r="r" b="b"/>
              <a:pathLst>
                <a:path w="21852" h="21600" fill="none" extrusionOk="0">
                  <a:moveTo>
                    <a:pt x="-1" y="1"/>
                  </a:moveTo>
                  <a:cubicBezTo>
                    <a:pt x="84" y="0"/>
                    <a:pt x="169" y="-1"/>
                    <a:pt x="254" y="0"/>
                  </a:cubicBezTo>
                  <a:cubicBezTo>
                    <a:pt x="12081" y="0"/>
                    <a:pt x="21710" y="9512"/>
                    <a:pt x="21852" y="21339"/>
                  </a:cubicBezTo>
                </a:path>
                <a:path w="21852" h="21600" stroke="0" extrusionOk="0">
                  <a:moveTo>
                    <a:pt x="-1" y="1"/>
                  </a:moveTo>
                  <a:cubicBezTo>
                    <a:pt x="84" y="0"/>
                    <a:pt x="169" y="-1"/>
                    <a:pt x="254" y="0"/>
                  </a:cubicBezTo>
                  <a:cubicBezTo>
                    <a:pt x="12081" y="0"/>
                    <a:pt x="21710" y="9512"/>
                    <a:pt x="21852" y="21339"/>
                  </a:cubicBezTo>
                  <a:lnTo>
                    <a:pt x="254" y="21600"/>
                  </a:lnTo>
                  <a:lnTo>
                    <a:pt x="-1" y="1"/>
                  </a:lnTo>
                  <a:close/>
                </a:path>
              </a:pathLst>
            </a:custGeom>
            <a:solidFill>
              <a:srgbClr val="FFFFFF"/>
            </a:solidFill>
            <a:ln w="39688">
              <a:solidFill>
                <a:srgbClr val="000000"/>
              </a:solidFill>
              <a:round/>
              <a:headEnd/>
              <a:tailEnd/>
            </a:ln>
          </p:spPr>
          <p:txBody>
            <a:bodyPr/>
            <a:lstStyle/>
            <a:p>
              <a:endParaRPr lang="en-US"/>
            </a:p>
          </p:txBody>
        </p:sp>
        <p:sp>
          <p:nvSpPr>
            <p:cNvPr id="42000" name="Arc 16"/>
            <p:cNvSpPr>
              <a:spLocks/>
            </p:cNvSpPr>
            <p:nvPr/>
          </p:nvSpPr>
          <p:spPr bwMode="auto">
            <a:xfrm>
              <a:off x="2008" y="2699"/>
              <a:ext cx="86" cy="86"/>
            </a:xfrm>
            <a:custGeom>
              <a:avLst/>
              <a:gdLst>
                <a:gd name="T0" fmla="*/ 0 w 21860"/>
                <a:gd name="T1" fmla="*/ 0 h 21860"/>
                <a:gd name="T2" fmla="*/ 0 w 21860"/>
                <a:gd name="T3" fmla="*/ 0 h 21860"/>
                <a:gd name="T4" fmla="*/ 0 w 21860"/>
                <a:gd name="T5" fmla="*/ 0 h 21860"/>
                <a:gd name="T6" fmla="*/ 0 60000 65536"/>
                <a:gd name="T7" fmla="*/ 0 60000 65536"/>
                <a:gd name="T8" fmla="*/ 0 60000 65536"/>
              </a:gdLst>
              <a:ahLst/>
              <a:cxnLst>
                <a:cxn ang="T6">
                  <a:pos x="T0" y="T1"/>
                </a:cxn>
                <a:cxn ang="T7">
                  <a:pos x="T2" y="T3"/>
                </a:cxn>
                <a:cxn ang="T8">
                  <a:pos x="T4" y="T5"/>
                </a:cxn>
              </a:cxnLst>
              <a:rect l="0" t="0" r="r" b="b"/>
              <a:pathLst>
                <a:path w="21860" h="21860" fill="none" extrusionOk="0">
                  <a:moveTo>
                    <a:pt x="21858" y="-1"/>
                  </a:moveTo>
                  <a:cubicBezTo>
                    <a:pt x="21859" y="86"/>
                    <a:pt x="21860" y="173"/>
                    <a:pt x="21860" y="260"/>
                  </a:cubicBezTo>
                  <a:cubicBezTo>
                    <a:pt x="21860" y="12189"/>
                    <a:pt x="12189" y="21860"/>
                    <a:pt x="260" y="21860"/>
                  </a:cubicBezTo>
                  <a:cubicBezTo>
                    <a:pt x="173" y="21860"/>
                    <a:pt x="86" y="21859"/>
                    <a:pt x="-1" y="21858"/>
                  </a:cubicBezTo>
                </a:path>
                <a:path w="21860" h="21860" stroke="0" extrusionOk="0">
                  <a:moveTo>
                    <a:pt x="21858" y="-1"/>
                  </a:moveTo>
                  <a:cubicBezTo>
                    <a:pt x="21859" y="86"/>
                    <a:pt x="21860" y="173"/>
                    <a:pt x="21860" y="260"/>
                  </a:cubicBezTo>
                  <a:cubicBezTo>
                    <a:pt x="21860" y="12189"/>
                    <a:pt x="12189" y="21860"/>
                    <a:pt x="260" y="21860"/>
                  </a:cubicBezTo>
                  <a:cubicBezTo>
                    <a:pt x="173" y="21860"/>
                    <a:pt x="86" y="21859"/>
                    <a:pt x="-1" y="21858"/>
                  </a:cubicBezTo>
                  <a:lnTo>
                    <a:pt x="260" y="260"/>
                  </a:lnTo>
                  <a:lnTo>
                    <a:pt x="21858" y="-1"/>
                  </a:lnTo>
                  <a:close/>
                </a:path>
              </a:pathLst>
            </a:custGeom>
            <a:solidFill>
              <a:srgbClr val="FFFFFF"/>
            </a:solidFill>
            <a:ln w="39688">
              <a:solidFill>
                <a:srgbClr val="000000"/>
              </a:solidFill>
              <a:round/>
              <a:headEnd/>
              <a:tailEnd/>
            </a:ln>
          </p:spPr>
          <p:txBody>
            <a:bodyPr/>
            <a:lstStyle/>
            <a:p>
              <a:endParaRPr lang="en-US"/>
            </a:p>
          </p:txBody>
        </p:sp>
        <p:sp>
          <p:nvSpPr>
            <p:cNvPr id="42001" name="Line 17"/>
            <p:cNvSpPr>
              <a:spLocks noChangeShapeType="1"/>
            </p:cNvSpPr>
            <p:nvPr/>
          </p:nvSpPr>
          <p:spPr bwMode="auto">
            <a:xfrm>
              <a:off x="1991" y="2632"/>
              <a:ext cx="1" cy="13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02" name="Arc 18"/>
            <p:cNvSpPr>
              <a:spLocks/>
            </p:cNvSpPr>
            <p:nvPr/>
          </p:nvSpPr>
          <p:spPr bwMode="auto">
            <a:xfrm>
              <a:off x="4010" y="1870"/>
              <a:ext cx="84" cy="84"/>
            </a:xfrm>
            <a:custGeom>
              <a:avLst/>
              <a:gdLst>
                <a:gd name="T0" fmla="*/ 0 w 21598"/>
                <a:gd name="T1" fmla="*/ 0 h 21598"/>
                <a:gd name="T2" fmla="*/ 0 w 21598"/>
                <a:gd name="T3" fmla="*/ 0 h 21598"/>
                <a:gd name="T4" fmla="*/ 0 w 21598"/>
                <a:gd name="T5" fmla="*/ 0 h 21598"/>
                <a:gd name="T6" fmla="*/ 0 60000 65536"/>
                <a:gd name="T7" fmla="*/ 0 60000 65536"/>
                <a:gd name="T8" fmla="*/ 0 60000 65536"/>
              </a:gdLst>
              <a:ahLst/>
              <a:cxnLst>
                <a:cxn ang="T6">
                  <a:pos x="T0" y="T1"/>
                </a:cxn>
                <a:cxn ang="T7">
                  <a:pos x="T2" y="T3"/>
                </a:cxn>
                <a:cxn ang="T8">
                  <a:pos x="T4" y="T5"/>
                </a:cxn>
              </a:cxnLst>
              <a:rect l="0" t="0" r="r" b="b"/>
              <a:pathLst>
                <a:path w="21598" h="21598" fill="none" extrusionOk="0">
                  <a:moveTo>
                    <a:pt x="-1" y="21343"/>
                  </a:moveTo>
                  <a:cubicBezTo>
                    <a:pt x="137" y="9613"/>
                    <a:pt x="9613" y="137"/>
                    <a:pt x="21343" y="-1"/>
                  </a:cubicBezTo>
                </a:path>
                <a:path w="21598" h="21598" stroke="0" extrusionOk="0">
                  <a:moveTo>
                    <a:pt x="-1" y="21343"/>
                  </a:moveTo>
                  <a:cubicBezTo>
                    <a:pt x="137" y="9613"/>
                    <a:pt x="9613" y="137"/>
                    <a:pt x="21343" y="-1"/>
                  </a:cubicBezTo>
                  <a:lnTo>
                    <a:pt x="21598" y="21598"/>
                  </a:lnTo>
                  <a:lnTo>
                    <a:pt x="-1" y="21343"/>
                  </a:lnTo>
                  <a:close/>
                </a:path>
              </a:pathLst>
            </a:custGeom>
            <a:solidFill>
              <a:srgbClr val="FFFFFF"/>
            </a:solidFill>
            <a:ln w="39688">
              <a:solidFill>
                <a:srgbClr val="000000"/>
              </a:solidFill>
              <a:round/>
              <a:headEnd/>
              <a:tailEnd/>
            </a:ln>
          </p:spPr>
          <p:txBody>
            <a:bodyPr/>
            <a:lstStyle/>
            <a:p>
              <a:endParaRPr lang="en-US"/>
            </a:p>
          </p:txBody>
        </p:sp>
        <p:sp>
          <p:nvSpPr>
            <p:cNvPr id="42003" name="Arc 19"/>
            <p:cNvSpPr>
              <a:spLocks/>
            </p:cNvSpPr>
            <p:nvPr/>
          </p:nvSpPr>
          <p:spPr bwMode="auto">
            <a:xfrm>
              <a:off x="4009" y="1953"/>
              <a:ext cx="85" cy="85"/>
            </a:xfrm>
            <a:custGeom>
              <a:avLst/>
              <a:gdLst>
                <a:gd name="T0" fmla="*/ 0 w 21600"/>
                <a:gd name="T1" fmla="*/ 0 h 21852"/>
                <a:gd name="T2" fmla="*/ 0 w 21600"/>
                <a:gd name="T3" fmla="*/ 0 h 21852"/>
                <a:gd name="T4" fmla="*/ 0 w 21600"/>
                <a:gd name="T5" fmla="*/ 0 h 21852"/>
                <a:gd name="T6" fmla="*/ 0 60000 65536"/>
                <a:gd name="T7" fmla="*/ 0 60000 65536"/>
                <a:gd name="T8" fmla="*/ 0 60000 65536"/>
              </a:gdLst>
              <a:ahLst/>
              <a:cxnLst>
                <a:cxn ang="T6">
                  <a:pos x="T0" y="T1"/>
                </a:cxn>
                <a:cxn ang="T7">
                  <a:pos x="T2" y="T3"/>
                </a:cxn>
                <a:cxn ang="T8">
                  <a:pos x="T4" y="T5"/>
                </a:cxn>
              </a:cxnLst>
              <a:rect l="0" t="0" r="r" b="b"/>
              <a:pathLst>
                <a:path w="21600" h="21852" fill="none" extrusionOk="0">
                  <a:moveTo>
                    <a:pt x="21339" y="21852"/>
                  </a:moveTo>
                  <a:cubicBezTo>
                    <a:pt x="9512" y="21710"/>
                    <a:pt x="0" y="12081"/>
                    <a:pt x="0" y="254"/>
                  </a:cubicBezTo>
                  <a:cubicBezTo>
                    <a:pt x="-1" y="169"/>
                    <a:pt x="0" y="84"/>
                    <a:pt x="1" y="-1"/>
                  </a:cubicBezTo>
                </a:path>
                <a:path w="21600" h="21852" stroke="0" extrusionOk="0">
                  <a:moveTo>
                    <a:pt x="21339" y="21852"/>
                  </a:moveTo>
                  <a:cubicBezTo>
                    <a:pt x="9512" y="21710"/>
                    <a:pt x="0" y="12081"/>
                    <a:pt x="0" y="254"/>
                  </a:cubicBezTo>
                  <a:cubicBezTo>
                    <a:pt x="-1" y="169"/>
                    <a:pt x="0" y="84"/>
                    <a:pt x="1" y="-1"/>
                  </a:cubicBezTo>
                  <a:lnTo>
                    <a:pt x="21600" y="254"/>
                  </a:lnTo>
                  <a:lnTo>
                    <a:pt x="21339" y="21852"/>
                  </a:lnTo>
                  <a:close/>
                </a:path>
              </a:pathLst>
            </a:custGeom>
            <a:solidFill>
              <a:srgbClr val="FFFFFF"/>
            </a:solidFill>
            <a:ln w="39688">
              <a:solidFill>
                <a:srgbClr val="000000"/>
              </a:solidFill>
              <a:round/>
              <a:headEnd/>
              <a:tailEnd/>
            </a:ln>
          </p:spPr>
          <p:txBody>
            <a:bodyPr/>
            <a:lstStyle/>
            <a:p>
              <a:endParaRPr lang="en-US"/>
            </a:p>
          </p:txBody>
        </p:sp>
        <p:sp>
          <p:nvSpPr>
            <p:cNvPr id="42004" name="Line 20"/>
            <p:cNvSpPr>
              <a:spLocks noChangeShapeType="1"/>
            </p:cNvSpPr>
            <p:nvPr/>
          </p:nvSpPr>
          <p:spPr bwMode="auto">
            <a:xfrm>
              <a:off x="4111" y="1886"/>
              <a:ext cx="1" cy="13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05" name="Arc 21"/>
            <p:cNvSpPr>
              <a:spLocks/>
            </p:cNvSpPr>
            <p:nvPr/>
          </p:nvSpPr>
          <p:spPr bwMode="auto">
            <a:xfrm>
              <a:off x="4009" y="2428"/>
              <a:ext cx="85" cy="85"/>
            </a:xfrm>
            <a:custGeom>
              <a:avLst/>
              <a:gdLst>
                <a:gd name="T0" fmla="*/ 0 w 21600"/>
                <a:gd name="T1" fmla="*/ 0 h 21598"/>
                <a:gd name="T2" fmla="*/ 0 w 21600"/>
                <a:gd name="T3" fmla="*/ 0 h 21598"/>
                <a:gd name="T4" fmla="*/ 0 w 21600"/>
                <a:gd name="T5" fmla="*/ 0 h 21598"/>
                <a:gd name="T6" fmla="*/ 0 60000 65536"/>
                <a:gd name="T7" fmla="*/ 0 60000 65536"/>
                <a:gd name="T8" fmla="*/ 0 60000 65536"/>
              </a:gdLst>
              <a:ahLst/>
              <a:cxnLst>
                <a:cxn ang="T6">
                  <a:pos x="T0" y="T1"/>
                </a:cxn>
                <a:cxn ang="T7">
                  <a:pos x="T2" y="T3"/>
                </a:cxn>
                <a:cxn ang="T8">
                  <a:pos x="T4" y="T5"/>
                </a:cxn>
              </a:cxnLst>
              <a:rect l="0" t="0" r="r" b="b"/>
              <a:pathLst>
                <a:path w="21600" h="21598" fill="none" extrusionOk="0">
                  <a:moveTo>
                    <a:pt x="0" y="21598"/>
                  </a:moveTo>
                  <a:cubicBezTo>
                    <a:pt x="0" y="9769"/>
                    <a:pt x="9514" y="140"/>
                    <a:pt x="21341" y="-1"/>
                  </a:cubicBezTo>
                </a:path>
                <a:path w="21600" h="21598" stroke="0" extrusionOk="0">
                  <a:moveTo>
                    <a:pt x="0" y="21598"/>
                  </a:moveTo>
                  <a:cubicBezTo>
                    <a:pt x="0" y="9769"/>
                    <a:pt x="9514" y="140"/>
                    <a:pt x="21341" y="-1"/>
                  </a:cubicBezTo>
                  <a:lnTo>
                    <a:pt x="21600" y="21598"/>
                  </a:lnTo>
                  <a:lnTo>
                    <a:pt x="0" y="21598"/>
                  </a:lnTo>
                  <a:close/>
                </a:path>
              </a:pathLst>
            </a:custGeom>
            <a:solidFill>
              <a:srgbClr val="FFFFFF"/>
            </a:solidFill>
            <a:ln w="39688">
              <a:solidFill>
                <a:srgbClr val="000000"/>
              </a:solidFill>
              <a:round/>
              <a:headEnd/>
              <a:tailEnd/>
            </a:ln>
          </p:spPr>
          <p:txBody>
            <a:bodyPr/>
            <a:lstStyle/>
            <a:p>
              <a:endParaRPr lang="en-US"/>
            </a:p>
          </p:txBody>
        </p:sp>
        <p:sp>
          <p:nvSpPr>
            <p:cNvPr id="42006" name="Arc 22"/>
            <p:cNvSpPr>
              <a:spLocks/>
            </p:cNvSpPr>
            <p:nvPr/>
          </p:nvSpPr>
          <p:spPr bwMode="auto">
            <a:xfrm>
              <a:off x="4009" y="2513"/>
              <a:ext cx="85" cy="85"/>
            </a:xfrm>
            <a:custGeom>
              <a:avLst/>
              <a:gdLst>
                <a:gd name="T0" fmla="*/ 0 w 21600"/>
                <a:gd name="T1" fmla="*/ 0 h 21598"/>
                <a:gd name="T2" fmla="*/ 0 w 21600"/>
                <a:gd name="T3" fmla="*/ 0 h 21598"/>
                <a:gd name="T4" fmla="*/ 0 w 21600"/>
                <a:gd name="T5" fmla="*/ 0 h 21598"/>
                <a:gd name="T6" fmla="*/ 0 60000 65536"/>
                <a:gd name="T7" fmla="*/ 0 60000 65536"/>
                <a:gd name="T8" fmla="*/ 0 60000 65536"/>
              </a:gdLst>
              <a:ahLst/>
              <a:cxnLst>
                <a:cxn ang="T6">
                  <a:pos x="T0" y="T1"/>
                </a:cxn>
                <a:cxn ang="T7">
                  <a:pos x="T2" y="T3"/>
                </a:cxn>
                <a:cxn ang="T8">
                  <a:pos x="T4" y="T5"/>
                </a:cxn>
              </a:cxnLst>
              <a:rect l="0" t="0" r="r" b="b"/>
              <a:pathLst>
                <a:path w="21600" h="21598" fill="none" extrusionOk="0">
                  <a:moveTo>
                    <a:pt x="21341" y="21598"/>
                  </a:moveTo>
                  <a:cubicBezTo>
                    <a:pt x="9514" y="21457"/>
                    <a:pt x="0" y="11828"/>
                    <a:pt x="0" y="0"/>
                  </a:cubicBezTo>
                </a:path>
                <a:path w="21600" h="21598" stroke="0" extrusionOk="0">
                  <a:moveTo>
                    <a:pt x="21341" y="21598"/>
                  </a:moveTo>
                  <a:cubicBezTo>
                    <a:pt x="9514" y="21457"/>
                    <a:pt x="0" y="11828"/>
                    <a:pt x="0" y="0"/>
                  </a:cubicBezTo>
                  <a:lnTo>
                    <a:pt x="21600" y="0"/>
                  </a:lnTo>
                  <a:lnTo>
                    <a:pt x="21341" y="21598"/>
                  </a:lnTo>
                  <a:close/>
                </a:path>
              </a:pathLst>
            </a:custGeom>
            <a:solidFill>
              <a:srgbClr val="FFFFFF"/>
            </a:solidFill>
            <a:ln w="39688">
              <a:solidFill>
                <a:srgbClr val="000000"/>
              </a:solidFill>
              <a:round/>
              <a:headEnd/>
              <a:tailEnd/>
            </a:ln>
          </p:spPr>
          <p:txBody>
            <a:bodyPr/>
            <a:lstStyle/>
            <a:p>
              <a:endParaRPr lang="en-US"/>
            </a:p>
          </p:txBody>
        </p:sp>
        <p:sp>
          <p:nvSpPr>
            <p:cNvPr id="42007" name="Line 23"/>
            <p:cNvSpPr>
              <a:spLocks noChangeShapeType="1"/>
            </p:cNvSpPr>
            <p:nvPr/>
          </p:nvSpPr>
          <p:spPr bwMode="auto">
            <a:xfrm>
              <a:off x="4111" y="2445"/>
              <a:ext cx="1" cy="136"/>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08" name="Arc 24"/>
            <p:cNvSpPr>
              <a:spLocks/>
            </p:cNvSpPr>
            <p:nvPr/>
          </p:nvSpPr>
          <p:spPr bwMode="auto">
            <a:xfrm>
              <a:off x="2008" y="1598"/>
              <a:ext cx="85" cy="85"/>
            </a:xfrm>
            <a:custGeom>
              <a:avLst/>
              <a:gdLst>
                <a:gd name="T0" fmla="*/ 0 w 21852"/>
                <a:gd name="T1" fmla="*/ 0 h 21600"/>
                <a:gd name="T2" fmla="*/ 0 w 21852"/>
                <a:gd name="T3" fmla="*/ 0 h 21600"/>
                <a:gd name="T4" fmla="*/ 0 w 21852"/>
                <a:gd name="T5" fmla="*/ 0 h 21600"/>
                <a:gd name="T6" fmla="*/ 0 60000 65536"/>
                <a:gd name="T7" fmla="*/ 0 60000 65536"/>
                <a:gd name="T8" fmla="*/ 0 60000 65536"/>
              </a:gdLst>
              <a:ahLst/>
              <a:cxnLst>
                <a:cxn ang="T6">
                  <a:pos x="T0" y="T1"/>
                </a:cxn>
                <a:cxn ang="T7">
                  <a:pos x="T2" y="T3"/>
                </a:cxn>
                <a:cxn ang="T8">
                  <a:pos x="T4" y="T5"/>
                </a:cxn>
              </a:cxnLst>
              <a:rect l="0" t="0" r="r" b="b"/>
              <a:pathLst>
                <a:path w="21852" h="21600" fill="none" extrusionOk="0">
                  <a:moveTo>
                    <a:pt x="-1" y="1"/>
                  </a:moveTo>
                  <a:cubicBezTo>
                    <a:pt x="84" y="0"/>
                    <a:pt x="169" y="-1"/>
                    <a:pt x="254" y="0"/>
                  </a:cubicBezTo>
                  <a:cubicBezTo>
                    <a:pt x="12081" y="0"/>
                    <a:pt x="21710" y="9512"/>
                    <a:pt x="21852" y="21339"/>
                  </a:cubicBezTo>
                </a:path>
                <a:path w="21852" h="21600" stroke="0" extrusionOk="0">
                  <a:moveTo>
                    <a:pt x="-1" y="1"/>
                  </a:moveTo>
                  <a:cubicBezTo>
                    <a:pt x="84" y="0"/>
                    <a:pt x="169" y="-1"/>
                    <a:pt x="254" y="0"/>
                  </a:cubicBezTo>
                  <a:cubicBezTo>
                    <a:pt x="12081" y="0"/>
                    <a:pt x="21710" y="9512"/>
                    <a:pt x="21852" y="21339"/>
                  </a:cubicBezTo>
                  <a:lnTo>
                    <a:pt x="254" y="21600"/>
                  </a:lnTo>
                  <a:lnTo>
                    <a:pt x="-1" y="1"/>
                  </a:lnTo>
                  <a:close/>
                </a:path>
              </a:pathLst>
            </a:custGeom>
            <a:solidFill>
              <a:srgbClr val="FFFFFF"/>
            </a:solidFill>
            <a:ln w="39688">
              <a:solidFill>
                <a:srgbClr val="000000"/>
              </a:solidFill>
              <a:round/>
              <a:headEnd/>
              <a:tailEnd/>
            </a:ln>
          </p:spPr>
          <p:txBody>
            <a:bodyPr/>
            <a:lstStyle/>
            <a:p>
              <a:endParaRPr lang="en-US"/>
            </a:p>
          </p:txBody>
        </p:sp>
        <p:sp>
          <p:nvSpPr>
            <p:cNvPr id="42009" name="Arc 25"/>
            <p:cNvSpPr>
              <a:spLocks/>
            </p:cNvSpPr>
            <p:nvPr/>
          </p:nvSpPr>
          <p:spPr bwMode="auto">
            <a:xfrm>
              <a:off x="2008" y="1682"/>
              <a:ext cx="86" cy="86"/>
            </a:xfrm>
            <a:custGeom>
              <a:avLst/>
              <a:gdLst>
                <a:gd name="T0" fmla="*/ 0 w 21860"/>
                <a:gd name="T1" fmla="*/ 0 h 21860"/>
                <a:gd name="T2" fmla="*/ 0 w 21860"/>
                <a:gd name="T3" fmla="*/ 0 h 21860"/>
                <a:gd name="T4" fmla="*/ 0 w 21860"/>
                <a:gd name="T5" fmla="*/ 0 h 21860"/>
                <a:gd name="T6" fmla="*/ 0 60000 65536"/>
                <a:gd name="T7" fmla="*/ 0 60000 65536"/>
                <a:gd name="T8" fmla="*/ 0 60000 65536"/>
              </a:gdLst>
              <a:ahLst/>
              <a:cxnLst>
                <a:cxn ang="T6">
                  <a:pos x="T0" y="T1"/>
                </a:cxn>
                <a:cxn ang="T7">
                  <a:pos x="T2" y="T3"/>
                </a:cxn>
                <a:cxn ang="T8">
                  <a:pos x="T4" y="T5"/>
                </a:cxn>
              </a:cxnLst>
              <a:rect l="0" t="0" r="r" b="b"/>
              <a:pathLst>
                <a:path w="21860" h="21860" fill="none" extrusionOk="0">
                  <a:moveTo>
                    <a:pt x="21858" y="-1"/>
                  </a:moveTo>
                  <a:cubicBezTo>
                    <a:pt x="21859" y="86"/>
                    <a:pt x="21860" y="173"/>
                    <a:pt x="21860" y="260"/>
                  </a:cubicBezTo>
                  <a:cubicBezTo>
                    <a:pt x="21860" y="12189"/>
                    <a:pt x="12189" y="21860"/>
                    <a:pt x="260" y="21860"/>
                  </a:cubicBezTo>
                  <a:cubicBezTo>
                    <a:pt x="173" y="21860"/>
                    <a:pt x="86" y="21859"/>
                    <a:pt x="-1" y="21858"/>
                  </a:cubicBezTo>
                </a:path>
                <a:path w="21860" h="21860" stroke="0" extrusionOk="0">
                  <a:moveTo>
                    <a:pt x="21858" y="-1"/>
                  </a:moveTo>
                  <a:cubicBezTo>
                    <a:pt x="21859" y="86"/>
                    <a:pt x="21860" y="173"/>
                    <a:pt x="21860" y="260"/>
                  </a:cubicBezTo>
                  <a:cubicBezTo>
                    <a:pt x="21860" y="12189"/>
                    <a:pt x="12189" y="21860"/>
                    <a:pt x="260" y="21860"/>
                  </a:cubicBezTo>
                  <a:cubicBezTo>
                    <a:pt x="173" y="21860"/>
                    <a:pt x="86" y="21859"/>
                    <a:pt x="-1" y="21858"/>
                  </a:cubicBezTo>
                  <a:lnTo>
                    <a:pt x="260" y="260"/>
                  </a:lnTo>
                  <a:lnTo>
                    <a:pt x="21858" y="-1"/>
                  </a:lnTo>
                  <a:close/>
                </a:path>
              </a:pathLst>
            </a:custGeom>
            <a:solidFill>
              <a:srgbClr val="FFFFFF"/>
            </a:solidFill>
            <a:ln w="39688">
              <a:solidFill>
                <a:srgbClr val="000000"/>
              </a:solidFill>
              <a:round/>
              <a:headEnd/>
              <a:tailEnd/>
            </a:ln>
          </p:spPr>
          <p:txBody>
            <a:bodyPr/>
            <a:lstStyle/>
            <a:p>
              <a:endParaRPr lang="en-US"/>
            </a:p>
          </p:txBody>
        </p:sp>
        <p:sp>
          <p:nvSpPr>
            <p:cNvPr id="42010" name="Line 26"/>
            <p:cNvSpPr>
              <a:spLocks noChangeShapeType="1"/>
            </p:cNvSpPr>
            <p:nvPr/>
          </p:nvSpPr>
          <p:spPr bwMode="auto">
            <a:xfrm>
              <a:off x="1991" y="1615"/>
              <a:ext cx="1" cy="13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11" name="Arc 27"/>
            <p:cNvSpPr>
              <a:spLocks/>
            </p:cNvSpPr>
            <p:nvPr/>
          </p:nvSpPr>
          <p:spPr bwMode="auto">
            <a:xfrm>
              <a:off x="2008" y="2394"/>
              <a:ext cx="86" cy="85"/>
            </a:xfrm>
            <a:custGeom>
              <a:avLst/>
              <a:gdLst>
                <a:gd name="T0" fmla="*/ 0 w 21858"/>
                <a:gd name="T1" fmla="*/ 0 h 21600"/>
                <a:gd name="T2" fmla="*/ 0 w 21858"/>
                <a:gd name="T3" fmla="*/ 0 h 21600"/>
                <a:gd name="T4" fmla="*/ 0 w 21858"/>
                <a:gd name="T5" fmla="*/ 0 h 21600"/>
                <a:gd name="T6" fmla="*/ 0 60000 65536"/>
                <a:gd name="T7" fmla="*/ 0 60000 65536"/>
                <a:gd name="T8" fmla="*/ 0 60000 65536"/>
              </a:gdLst>
              <a:ahLst/>
              <a:cxnLst>
                <a:cxn ang="T6">
                  <a:pos x="T0" y="T1"/>
                </a:cxn>
                <a:cxn ang="T7">
                  <a:pos x="T2" y="T3"/>
                </a:cxn>
                <a:cxn ang="T8">
                  <a:pos x="T4" y="T5"/>
                </a:cxn>
              </a:cxnLst>
              <a:rect l="0" t="0" r="r" b="b"/>
              <a:pathLst>
                <a:path w="21858" h="21600" fill="none" extrusionOk="0">
                  <a:moveTo>
                    <a:pt x="-1" y="1"/>
                  </a:moveTo>
                  <a:cubicBezTo>
                    <a:pt x="85" y="0"/>
                    <a:pt x="171" y="-1"/>
                    <a:pt x="258" y="0"/>
                  </a:cubicBezTo>
                  <a:cubicBezTo>
                    <a:pt x="12187" y="0"/>
                    <a:pt x="21858" y="9670"/>
                    <a:pt x="21858" y="21600"/>
                  </a:cubicBezTo>
                </a:path>
                <a:path w="21858" h="21600" stroke="0" extrusionOk="0">
                  <a:moveTo>
                    <a:pt x="-1" y="1"/>
                  </a:moveTo>
                  <a:cubicBezTo>
                    <a:pt x="85" y="0"/>
                    <a:pt x="171" y="-1"/>
                    <a:pt x="258" y="0"/>
                  </a:cubicBezTo>
                  <a:cubicBezTo>
                    <a:pt x="12187" y="0"/>
                    <a:pt x="21858" y="9670"/>
                    <a:pt x="21858" y="21600"/>
                  </a:cubicBezTo>
                  <a:lnTo>
                    <a:pt x="258" y="21600"/>
                  </a:lnTo>
                  <a:lnTo>
                    <a:pt x="-1" y="1"/>
                  </a:lnTo>
                  <a:close/>
                </a:path>
              </a:pathLst>
            </a:custGeom>
            <a:solidFill>
              <a:srgbClr val="FFFFFF"/>
            </a:solidFill>
            <a:ln w="39688">
              <a:solidFill>
                <a:srgbClr val="000000"/>
              </a:solidFill>
              <a:round/>
              <a:headEnd/>
              <a:tailEnd/>
            </a:ln>
          </p:spPr>
          <p:txBody>
            <a:bodyPr/>
            <a:lstStyle/>
            <a:p>
              <a:endParaRPr lang="en-US"/>
            </a:p>
          </p:txBody>
        </p:sp>
        <p:sp>
          <p:nvSpPr>
            <p:cNvPr id="42012" name="Arc 28"/>
            <p:cNvSpPr>
              <a:spLocks/>
            </p:cNvSpPr>
            <p:nvPr/>
          </p:nvSpPr>
          <p:spPr bwMode="auto">
            <a:xfrm>
              <a:off x="2008" y="2479"/>
              <a:ext cx="86" cy="85"/>
            </a:xfrm>
            <a:custGeom>
              <a:avLst/>
              <a:gdLst>
                <a:gd name="T0" fmla="*/ 0 w 21858"/>
                <a:gd name="T1" fmla="*/ 0 h 21600"/>
                <a:gd name="T2" fmla="*/ 0 w 21858"/>
                <a:gd name="T3" fmla="*/ 0 h 21600"/>
                <a:gd name="T4" fmla="*/ 0 w 21858"/>
                <a:gd name="T5" fmla="*/ 0 h 21600"/>
                <a:gd name="T6" fmla="*/ 0 60000 65536"/>
                <a:gd name="T7" fmla="*/ 0 60000 65536"/>
                <a:gd name="T8" fmla="*/ 0 60000 65536"/>
              </a:gdLst>
              <a:ahLst/>
              <a:cxnLst>
                <a:cxn ang="T6">
                  <a:pos x="T0" y="T1"/>
                </a:cxn>
                <a:cxn ang="T7">
                  <a:pos x="T2" y="T3"/>
                </a:cxn>
                <a:cxn ang="T8">
                  <a:pos x="T4" y="T5"/>
                </a:cxn>
              </a:cxnLst>
              <a:rect l="0" t="0" r="r" b="b"/>
              <a:pathLst>
                <a:path w="21858" h="21600" fill="none" extrusionOk="0">
                  <a:moveTo>
                    <a:pt x="21858" y="0"/>
                  </a:moveTo>
                  <a:cubicBezTo>
                    <a:pt x="21858" y="11929"/>
                    <a:pt x="12187" y="21600"/>
                    <a:pt x="258" y="21600"/>
                  </a:cubicBezTo>
                  <a:cubicBezTo>
                    <a:pt x="171" y="21600"/>
                    <a:pt x="85" y="21599"/>
                    <a:pt x="-1" y="21598"/>
                  </a:cubicBezTo>
                </a:path>
                <a:path w="21858" h="21600" stroke="0" extrusionOk="0">
                  <a:moveTo>
                    <a:pt x="21858" y="0"/>
                  </a:moveTo>
                  <a:cubicBezTo>
                    <a:pt x="21858" y="11929"/>
                    <a:pt x="12187" y="21600"/>
                    <a:pt x="258" y="21600"/>
                  </a:cubicBezTo>
                  <a:cubicBezTo>
                    <a:pt x="171" y="21600"/>
                    <a:pt x="85" y="21599"/>
                    <a:pt x="-1" y="21598"/>
                  </a:cubicBezTo>
                  <a:lnTo>
                    <a:pt x="258" y="0"/>
                  </a:lnTo>
                  <a:lnTo>
                    <a:pt x="21858" y="0"/>
                  </a:lnTo>
                  <a:close/>
                </a:path>
              </a:pathLst>
            </a:custGeom>
            <a:solidFill>
              <a:srgbClr val="FFFFFF"/>
            </a:solidFill>
            <a:ln w="39688">
              <a:solidFill>
                <a:srgbClr val="000000"/>
              </a:solidFill>
              <a:round/>
              <a:headEnd/>
              <a:tailEnd/>
            </a:ln>
          </p:spPr>
          <p:txBody>
            <a:bodyPr/>
            <a:lstStyle/>
            <a:p>
              <a:endParaRPr lang="en-US"/>
            </a:p>
          </p:txBody>
        </p:sp>
        <p:sp>
          <p:nvSpPr>
            <p:cNvPr id="42013" name="Line 29"/>
            <p:cNvSpPr>
              <a:spLocks noChangeShapeType="1"/>
            </p:cNvSpPr>
            <p:nvPr/>
          </p:nvSpPr>
          <p:spPr bwMode="auto">
            <a:xfrm>
              <a:off x="1991" y="2411"/>
              <a:ext cx="1" cy="136"/>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14" name="Arc 30"/>
            <p:cNvSpPr>
              <a:spLocks/>
            </p:cNvSpPr>
            <p:nvPr/>
          </p:nvSpPr>
          <p:spPr bwMode="auto">
            <a:xfrm>
              <a:off x="4009" y="1648"/>
              <a:ext cx="85" cy="85"/>
            </a:xfrm>
            <a:custGeom>
              <a:avLst/>
              <a:gdLst>
                <a:gd name="T0" fmla="*/ 0 w 21600"/>
                <a:gd name="T1" fmla="*/ 0 h 21598"/>
                <a:gd name="T2" fmla="*/ 0 w 21600"/>
                <a:gd name="T3" fmla="*/ 0 h 21598"/>
                <a:gd name="T4" fmla="*/ 0 w 21600"/>
                <a:gd name="T5" fmla="*/ 0 h 21598"/>
                <a:gd name="T6" fmla="*/ 0 60000 65536"/>
                <a:gd name="T7" fmla="*/ 0 60000 65536"/>
                <a:gd name="T8" fmla="*/ 0 60000 65536"/>
              </a:gdLst>
              <a:ahLst/>
              <a:cxnLst>
                <a:cxn ang="T6">
                  <a:pos x="T0" y="T1"/>
                </a:cxn>
                <a:cxn ang="T7">
                  <a:pos x="T2" y="T3"/>
                </a:cxn>
                <a:cxn ang="T8">
                  <a:pos x="T4" y="T5"/>
                </a:cxn>
              </a:cxnLst>
              <a:rect l="0" t="0" r="r" b="b"/>
              <a:pathLst>
                <a:path w="21600" h="21598" fill="none" extrusionOk="0">
                  <a:moveTo>
                    <a:pt x="0" y="21598"/>
                  </a:moveTo>
                  <a:cubicBezTo>
                    <a:pt x="0" y="9769"/>
                    <a:pt x="9514" y="140"/>
                    <a:pt x="21341" y="-1"/>
                  </a:cubicBezTo>
                </a:path>
                <a:path w="21600" h="21598" stroke="0" extrusionOk="0">
                  <a:moveTo>
                    <a:pt x="0" y="21598"/>
                  </a:moveTo>
                  <a:cubicBezTo>
                    <a:pt x="0" y="9769"/>
                    <a:pt x="9514" y="140"/>
                    <a:pt x="21341" y="-1"/>
                  </a:cubicBezTo>
                  <a:lnTo>
                    <a:pt x="21600" y="21598"/>
                  </a:lnTo>
                  <a:lnTo>
                    <a:pt x="0" y="21598"/>
                  </a:lnTo>
                  <a:close/>
                </a:path>
              </a:pathLst>
            </a:custGeom>
            <a:solidFill>
              <a:srgbClr val="FFFFFF"/>
            </a:solidFill>
            <a:ln w="39688">
              <a:solidFill>
                <a:srgbClr val="000000"/>
              </a:solidFill>
              <a:round/>
              <a:headEnd/>
              <a:tailEnd/>
            </a:ln>
          </p:spPr>
          <p:txBody>
            <a:bodyPr/>
            <a:lstStyle/>
            <a:p>
              <a:endParaRPr lang="en-US"/>
            </a:p>
          </p:txBody>
        </p:sp>
        <p:sp>
          <p:nvSpPr>
            <p:cNvPr id="42015" name="Arc 31"/>
            <p:cNvSpPr>
              <a:spLocks/>
            </p:cNvSpPr>
            <p:nvPr/>
          </p:nvSpPr>
          <p:spPr bwMode="auto">
            <a:xfrm>
              <a:off x="4009" y="1733"/>
              <a:ext cx="85" cy="85"/>
            </a:xfrm>
            <a:custGeom>
              <a:avLst/>
              <a:gdLst>
                <a:gd name="T0" fmla="*/ 0 w 21600"/>
                <a:gd name="T1" fmla="*/ 0 h 21598"/>
                <a:gd name="T2" fmla="*/ 0 w 21600"/>
                <a:gd name="T3" fmla="*/ 0 h 21598"/>
                <a:gd name="T4" fmla="*/ 0 w 21600"/>
                <a:gd name="T5" fmla="*/ 0 h 21598"/>
                <a:gd name="T6" fmla="*/ 0 60000 65536"/>
                <a:gd name="T7" fmla="*/ 0 60000 65536"/>
                <a:gd name="T8" fmla="*/ 0 60000 65536"/>
              </a:gdLst>
              <a:ahLst/>
              <a:cxnLst>
                <a:cxn ang="T6">
                  <a:pos x="T0" y="T1"/>
                </a:cxn>
                <a:cxn ang="T7">
                  <a:pos x="T2" y="T3"/>
                </a:cxn>
                <a:cxn ang="T8">
                  <a:pos x="T4" y="T5"/>
                </a:cxn>
              </a:cxnLst>
              <a:rect l="0" t="0" r="r" b="b"/>
              <a:pathLst>
                <a:path w="21600" h="21598" fill="none" extrusionOk="0">
                  <a:moveTo>
                    <a:pt x="21341" y="21598"/>
                  </a:moveTo>
                  <a:cubicBezTo>
                    <a:pt x="9514" y="21457"/>
                    <a:pt x="0" y="11828"/>
                    <a:pt x="0" y="0"/>
                  </a:cubicBezTo>
                </a:path>
                <a:path w="21600" h="21598" stroke="0" extrusionOk="0">
                  <a:moveTo>
                    <a:pt x="21341" y="21598"/>
                  </a:moveTo>
                  <a:cubicBezTo>
                    <a:pt x="9514" y="21457"/>
                    <a:pt x="0" y="11828"/>
                    <a:pt x="0" y="0"/>
                  </a:cubicBezTo>
                  <a:lnTo>
                    <a:pt x="21600" y="0"/>
                  </a:lnTo>
                  <a:lnTo>
                    <a:pt x="21341" y="21598"/>
                  </a:lnTo>
                  <a:close/>
                </a:path>
              </a:pathLst>
            </a:custGeom>
            <a:solidFill>
              <a:srgbClr val="FFFFFF"/>
            </a:solidFill>
            <a:ln w="39688">
              <a:solidFill>
                <a:srgbClr val="000000"/>
              </a:solidFill>
              <a:round/>
              <a:headEnd/>
              <a:tailEnd/>
            </a:ln>
          </p:spPr>
          <p:txBody>
            <a:bodyPr/>
            <a:lstStyle/>
            <a:p>
              <a:endParaRPr lang="en-US"/>
            </a:p>
          </p:txBody>
        </p:sp>
        <p:sp>
          <p:nvSpPr>
            <p:cNvPr id="42016" name="Line 32"/>
            <p:cNvSpPr>
              <a:spLocks noChangeShapeType="1"/>
            </p:cNvSpPr>
            <p:nvPr/>
          </p:nvSpPr>
          <p:spPr bwMode="auto">
            <a:xfrm>
              <a:off x="4111" y="1665"/>
              <a:ext cx="1" cy="153"/>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17" name="Arc 33"/>
            <p:cNvSpPr>
              <a:spLocks/>
            </p:cNvSpPr>
            <p:nvPr/>
          </p:nvSpPr>
          <p:spPr bwMode="auto">
            <a:xfrm>
              <a:off x="4010" y="2633"/>
              <a:ext cx="84" cy="84"/>
            </a:xfrm>
            <a:custGeom>
              <a:avLst/>
              <a:gdLst>
                <a:gd name="T0" fmla="*/ 0 w 21598"/>
                <a:gd name="T1" fmla="*/ 0 h 21598"/>
                <a:gd name="T2" fmla="*/ 0 w 21598"/>
                <a:gd name="T3" fmla="*/ 0 h 21598"/>
                <a:gd name="T4" fmla="*/ 0 w 21598"/>
                <a:gd name="T5" fmla="*/ 0 h 21598"/>
                <a:gd name="T6" fmla="*/ 0 60000 65536"/>
                <a:gd name="T7" fmla="*/ 0 60000 65536"/>
                <a:gd name="T8" fmla="*/ 0 60000 65536"/>
              </a:gdLst>
              <a:ahLst/>
              <a:cxnLst>
                <a:cxn ang="T6">
                  <a:pos x="T0" y="T1"/>
                </a:cxn>
                <a:cxn ang="T7">
                  <a:pos x="T2" y="T3"/>
                </a:cxn>
                <a:cxn ang="T8">
                  <a:pos x="T4" y="T5"/>
                </a:cxn>
              </a:cxnLst>
              <a:rect l="0" t="0" r="r" b="b"/>
              <a:pathLst>
                <a:path w="21598" h="21598" fill="none" extrusionOk="0">
                  <a:moveTo>
                    <a:pt x="-1" y="21343"/>
                  </a:moveTo>
                  <a:cubicBezTo>
                    <a:pt x="137" y="9613"/>
                    <a:pt x="9613" y="137"/>
                    <a:pt x="21343" y="-1"/>
                  </a:cubicBezTo>
                </a:path>
                <a:path w="21598" h="21598" stroke="0" extrusionOk="0">
                  <a:moveTo>
                    <a:pt x="-1" y="21343"/>
                  </a:moveTo>
                  <a:cubicBezTo>
                    <a:pt x="137" y="9613"/>
                    <a:pt x="9613" y="137"/>
                    <a:pt x="21343" y="-1"/>
                  </a:cubicBezTo>
                  <a:lnTo>
                    <a:pt x="21598" y="21598"/>
                  </a:lnTo>
                  <a:lnTo>
                    <a:pt x="-1" y="21343"/>
                  </a:lnTo>
                  <a:close/>
                </a:path>
              </a:pathLst>
            </a:custGeom>
            <a:solidFill>
              <a:srgbClr val="FFFFFF"/>
            </a:solidFill>
            <a:ln w="39688">
              <a:solidFill>
                <a:srgbClr val="000000"/>
              </a:solidFill>
              <a:round/>
              <a:headEnd/>
              <a:tailEnd/>
            </a:ln>
          </p:spPr>
          <p:txBody>
            <a:bodyPr/>
            <a:lstStyle/>
            <a:p>
              <a:endParaRPr lang="en-US"/>
            </a:p>
          </p:txBody>
        </p:sp>
        <p:sp>
          <p:nvSpPr>
            <p:cNvPr id="42018" name="Arc 34"/>
            <p:cNvSpPr>
              <a:spLocks/>
            </p:cNvSpPr>
            <p:nvPr/>
          </p:nvSpPr>
          <p:spPr bwMode="auto">
            <a:xfrm>
              <a:off x="4009" y="2716"/>
              <a:ext cx="85" cy="85"/>
            </a:xfrm>
            <a:custGeom>
              <a:avLst/>
              <a:gdLst>
                <a:gd name="T0" fmla="*/ 0 w 21600"/>
                <a:gd name="T1" fmla="*/ 0 h 21852"/>
                <a:gd name="T2" fmla="*/ 0 w 21600"/>
                <a:gd name="T3" fmla="*/ 0 h 21852"/>
                <a:gd name="T4" fmla="*/ 0 w 21600"/>
                <a:gd name="T5" fmla="*/ 0 h 21852"/>
                <a:gd name="T6" fmla="*/ 0 60000 65536"/>
                <a:gd name="T7" fmla="*/ 0 60000 65536"/>
                <a:gd name="T8" fmla="*/ 0 60000 65536"/>
              </a:gdLst>
              <a:ahLst/>
              <a:cxnLst>
                <a:cxn ang="T6">
                  <a:pos x="T0" y="T1"/>
                </a:cxn>
                <a:cxn ang="T7">
                  <a:pos x="T2" y="T3"/>
                </a:cxn>
                <a:cxn ang="T8">
                  <a:pos x="T4" y="T5"/>
                </a:cxn>
              </a:cxnLst>
              <a:rect l="0" t="0" r="r" b="b"/>
              <a:pathLst>
                <a:path w="21600" h="21852" fill="none" extrusionOk="0">
                  <a:moveTo>
                    <a:pt x="21339" y="21852"/>
                  </a:moveTo>
                  <a:cubicBezTo>
                    <a:pt x="9512" y="21710"/>
                    <a:pt x="0" y="12081"/>
                    <a:pt x="0" y="254"/>
                  </a:cubicBezTo>
                  <a:cubicBezTo>
                    <a:pt x="-1" y="169"/>
                    <a:pt x="0" y="84"/>
                    <a:pt x="1" y="-1"/>
                  </a:cubicBezTo>
                </a:path>
                <a:path w="21600" h="21852" stroke="0" extrusionOk="0">
                  <a:moveTo>
                    <a:pt x="21339" y="21852"/>
                  </a:moveTo>
                  <a:cubicBezTo>
                    <a:pt x="9512" y="21710"/>
                    <a:pt x="0" y="12081"/>
                    <a:pt x="0" y="254"/>
                  </a:cubicBezTo>
                  <a:cubicBezTo>
                    <a:pt x="-1" y="169"/>
                    <a:pt x="0" y="84"/>
                    <a:pt x="1" y="-1"/>
                  </a:cubicBezTo>
                  <a:lnTo>
                    <a:pt x="21600" y="254"/>
                  </a:lnTo>
                  <a:lnTo>
                    <a:pt x="21339" y="21852"/>
                  </a:lnTo>
                  <a:close/>
                </a:path>
              </a:pathLst>
            </a:custGeom>
            <a:solidFill>
              <a:srgbClr val="FFFFFF"/>
            </a:solidFill>
            <a:ln w="39688">
              <a:solidFill>
                <a:srgbClr val="000000"/>
              </a:solidFill>
              <a:round/>
              <a:headEnd/>
              <a:tailEnd/>
            </a:ln>
          </p:spPr>
          <p:txBody>
            <a:bodyPr/>
            <a:lstStyle/>
            <a:p>
              <a:endParaRPr lang="en-US"/>
            </a:p>
          </p:txBody>
        </p:sp>
        <p:sp>
          <p:nvSpPr>
            <p:cNvPr id="42019" name="Line 35"/>
            <p:cNvSpPr>
              <a:spLocks noChangeShapeType="1"/>
            </p:cNvSpPr>
            <p:nvPr/>
          </p:nvSpPr>
          <p:spPr bwMode="auto">
            <a:xfrm>
              <a:off x="4111" y="2649"/>
              <a:ext cx="1" cy="13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0" name="Rectangle 36"/>
            <p:cNvSpPr>
              <a:spLocks noChangeArrowheads="1"/>
            </p:cNvSpPr>
            <p:nvPr/>
          </p:nvSpPr>
          <p:spPr bwMode="auto">
            <a:xfrm>
              <a:off x="2387" y="1843"/>
              <a:ext cx="53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700">
                  <a:solidFill>
                    <a:srgbClr val="000000"/>
                  </a:solidFill>
                </a:rPr>
                <a:t>any port</a:t>
              </a:r>
              <a:endParaRPr lang="en-GB" altLang="en-US" sz="2400">
                <a:latin typeface="Times" panose="02020603050405020304" pitchFamily="18" charset="0"/>
              </a:endParaRPr>
            </a:p>
          </p:txBody>
        </p:sp>
        <p:sp>
          <p:nvSpPr>
            <p:cNvPr id="42021" name="Line 37"/>
            <p:cNvSpPr>
              <a:spLocks noChangeShapeType="1"/>
            </p:cNvSpPr>
            <p:nvPr/>
          </p:nvSpPr>
          <p:spPr bwMode="auto">
            <a:xfrm flipV="1">
              <a:off x="2059" y="1920"/>
              <a:ext cx="272" cy="220"/>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2" name="Line 38"/>
            <p:cNvSpPr>
              <a:spLocks noChangeShapeType="1"/>
            </p:cNvSpPr>
            <p:nvPr/>
          </p:nvSpPr>
          <p:spPr bwMode="auto">
            <a:xfrm flipH="1" flipV="1">
              <a:off x="3687" y="1903"/>
              <a:ext cx="356" cy="237"/>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3" name="Line 39"/>
            <p:cNvSpPr>
              <a:spLocks noChangeShapeType="1"/>
            </p:cNvSpPr>
            <p:nvPr/>
          </p:nvSpPr>
          <p:spPr bwMode="auto">
            <a:xfrm flipH="1" flipV="1">
              <a:off x="1220" y="2068"/>
              <a:ext cx="331" cy="106"/>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4" name="Line 40"/>
            <p:cNvSpPr>
              <a:spLocks noChangeShapeType="1"/>
            </p:cNvSpPr>
            <p:nvPr/>
          </p:nvSpPr>
          <p:spPr bwMode="auto">
            <a:xfrm flipV="1">
              <a:off x="4535" y="2004"/>
              <a:ext cx="254" cy="187"/>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5" name="Rectangle 41"/>
            <p:cNvSpPr>
              <a:spLocks noChangeArrowheads="1"/>
            </p:cNvSpPr>
            <p:nvPr/>
          </p:nvSpPr>
          <p:spPr bwMode="auto">
            <a:xfrm>
              <a:off x="4626" y="1910"/>
              <a:ext cx="43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700">
                  <a:solidFill>
                    <a:srgbClr val="000000"/>
                  </a:solidFill>
                </a:rPr>
                <a:t>socket</a:t>
              </a:r>
              <a:endParaRPr lang="en-GB" altLang="en-US" sz="2400">
                <a:latin typeface="Times" panose="02020603050405020304" pitchFamily="18" charset="0"/>
              </a:endParaRPr>
            </a:p>
          </p:txBody>
        </p:sp>
        <p:sp>
          <p:nvSpPr>
            <p:cNvPr id="42026" name="Rectangle 42"/>
            <p:cNvSpPr>
              <a:spLocks noChangeArrowheads="1"/>
            </p:cNvSpPr>
            <p:nvPr/>
          </p:nvSpPr>
          <p:spPr bwMode="auto">
            <a:xfrm>
              <a:off x="996" y="1910"/>
              <a:ext cx="43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700">
                  <a:solidFill>
                    <a:srgbClr val="000000"/>
                  </a:solidFill>
                </a:rPr>
                <a:t>socket</a:t>
              </a:r>
              <a:endParaRPr lang="en-GB" altLang="en-US" sz="2400">
                <a:latin typeface="Times" panose="02020603050405020304" pitchFamily="18" charset="0"/>
              </a:endParaRPr>
            </a:p>
          </p:txBody>
        </p:sp>
        <p:sp>
          <p:nvSpPr>
            <p:cNvPr id="42027" name="Rectangle 43"/>
            <p:cNvSpPr>
              <a:spLocks noChangeArrowheads="1"/>
            </p:cNvSpPr>
            <p:nvPr/>
          </p:nvSpPr>
          <p:spPr bwMode="auto">
            <a:xfrm>
              <a:off x="3795" y="2945"/>
              <a:ext cx="220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700">
                  <a:solidFill>
                    <a:srgbClr val="000000"/>
                  </a:solidFill>
                </a:rPr>
                <a:t>Internet address = 138.37.88.249</a:t>
              </a:r>
              <a:endParaRPr lang="en-GB" altLang="en-US" sz="2400">
                <a:latin typeface="Times" panose="02020603050405020304" pitchFamily="18" charset="0"/>
              </a:endParaRPr>
            </a:p>
          </p:txBody>
        </p:sp>
        <p:sp>
          <p:nvSpPr>
            <p:cNvPr id="42028" name="Rectangle 44"/>
            <p:cNvSpPr>
              <a:spLocks noChangeArrowheads="1"/>
            </p:cNvSpPr>
            <p:nvPr/>
          </p:nvSpPr>
          <p:spPr bwMode="auto">
            <a:xfrm>
              <a:off x="347" y="2945"/>
              <a:ext cx="220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700">
                  <a:solidFill>
                    <a:srgbClr val="000000"/>
                  </a:solidFill>
                </a:rPr>
                <a:t>Internet address = 138.37.94.248</a:t>
              </a:r>
              <a:endParaRPr lang="en-GB" altLang="en-US" sz="2400">
                <a:latin typeface="Times" panose="02020603050405020304" pitchFamily="18" charset="0"/>
              </a:endParaRPr>
            </a:p>
          </p:txBody>
        </p:sp>
        <p:sp>
          <p:nvSpPr>
            <p:cNvPr id="42029" name="Rectangle 45"/>
            <p:cNvSpPr>
              <a:spLocks noChangeArrowheads="1"/>
            </p:cNvSpPr>
            <p:nvPr/>
          </p:nvSpPr>
          <p:spPr bwMode="auto">
            <a:xfrm>
              <a:off x="2801" y="2673"/>
              <a:ext cx="71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700">
                  <a:solidFill>
                    <a:srgbClr val="000000"/>
                  </a:solidFill>
                </a:rPr>
                <a:t>other ports</a:t>
              </a:r>
              <a:endParaRPr lang="en-GB" altLang="en-US" sz="2400">
                <a:latin typeface="Times" panose="02020603050405020304" pitchFamily="18" charset="0"/>
              </a:endParaRPr>
            </a:p>
          </p:txBody>
        </p:sp>
        <p:sp>
          <p:nvSpPr>
            <p:cNvPr id="42030" name="Line 46"/>
            <p:cNvSpPr>
              <a:spLocks noChangeShapeType="1"/>
            </p:cNvSpPr>
            <p:nvPr/>
          </p:nvSpPr>
          <p:spPr bwMode="auto">
            <a:xfrm flipH="1" flipV="1">
              <a:off x="2127" y="2479"/>
              <a:ext cx="543" cy="187"/>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31" name="Line 47"/>
            <p:cNvSpPr>
              <a:spLocks noChangeShapeType="1"/>
            </p:cNvSpPr>
            <p:nvPr/>
          </p:nvSpPr>
          <p:spPr bwMode="auto">
            <a:xfrm flipH="1" flipV="1">
              <a:off x="2110" y="2700"/>
              <a:ext cx="610" cy="33"/>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32" name="Line 48"/>
            <p:cNvSpPr>
              <a:spLocks noChangeShapeType="1"/>
            </p:cNvSpPr>
            <p:nvPr/>
          </p:nvSpPr>
          <p:spPr bwMode="auto">
            <a:xfrm flipH="1" flipV="1">
              <a:off x="3534" y="2700"/>
              <a:ext cx="458" cy="16"/>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33" name="Line 49"/>
            <p:cNvSpPr>
              <a:spLocks noChangeShapeType="1"/>
            </p:cNvSpPr>
            <p:nvPr/>
          </p:nvSpPr>
          <p:spPr bwMode="auto">
            <a:xfrm flipV="1">
              <a:off x="3534" y="2496"/>
              <a:ext cx="509" cy="136"/>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34" name="Rectangle 50"/>
            <p:cNvSpPr>
              <a:spLocks noChangeArrowheads="1"/>
            </p:cNvSpPr>
            <p:nvPr/>
          </p:nvSpPr>
          <p:spPr bwMode="auto">
            <a:xfrm>
              <a:off x="1126" y="2453"/>
              <a:ext cx="34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700">
                  <a:solidFill>
                    <a:srgbClr val="000000"/>
                  </a:solidFill>
                </a:rPr>
                <a:t>client</a:t>
              </a:r>
              <a:endParaRPr lang="en-GB" altLang="en-US" sz="2400">
                <a:latin typeface="Times" panose="02020603050405020304" pitchFamily="18" charset="0"/>
              </a:endParaRPr>
            </a:p>
          </p:txBody>
        </p:sp>
        <p:sp>
          <p:nvSpPr>
            <p:cNvPr id="42035" name="Rectangle 51"/>
            <p:cNvSpPr>
              <a:spLocks noChangeArrowheads="1"/>
            </p:cNvSpPr>
            <p:nvPr/>
          </p:nvSpPr>
          <p:spPr bwMode="auto">
            <a:xfrm>
              <a:off x="4620" y="2470"/>
              <a:ext cx="41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700">
                  <a:solidFill>
                    <a:srgbClr val="000000"/>
                  </a:solidFill>
                </a:rPr>
                <a:t>server</a:t>
              </a:r>
              <a:endParaRPr lang="en-GB" altLang="en-US" sz="2400">
                <a:latin typeface="Times" panose="02020603050405020304" pitchFamily="18" charset="0"/>
              </a:endParaRPr>
            </a:p>
          </p:txBody>
        </p:sp>
        <p:sp>
          <p:nvSpPr>
            <p:cNvPr id="42036" name="Freeform 52"/>
            <p:cNvSpPr>
              <a:spLocks/>
            </p:cNvSpPr>
            <p:nvPr/>
          </p:nvSpPr>
          <p:spPr bwMode="auto">
            <a:xfrm>
              <a:off x="1568" y="2191"/>
              <a:ext cx="152" cy="119"/>
            </a:xfrm>
            <a:custGeom>
              <a:avLst/>
              <a:gdLst>
                <a:gd name="T0" fmla="*/ 0 w 152"/>
                <a:gd name="T1" fmla="*/ 0 h 119"/>
                <a:gd name="T2" fmla="*/ 17 w 152"/>
                <a:gd name="T3" fmla="*/ 85 h 119"/>
                <a:gd name="T4" fmla="*/ 67 w 152"/>
                <a:gd name="T5" fmla="*/ 119 h 119"/>
                <a:gd name="T6" fmla="*/ 135 w 152"/>
                <a:gd name="T7" fmla="*/ 85 h 119"/>
                <a:gd name="T8" fmla="*/ 152 w 152"/>
                <a:gd name="T9" fmla="*/ 0 h 119"/>
                <a:gd name="T10" fmla="*/ 0 w 152"/>
                <a:gd name="T11" fmla="*/ 0 h 1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2" h="119">
                  <a:moveTo>
                    <a:pt x="0" y="0"/>
                  </a:moveTo>
                  <a:lnTo>
                    <a:pt x="17" y="85"/>
                  </a:lnTo>
                  <a:lnTo>
                    <a:pt x="67" y="119"/>
                  </a:lnTo>
                  <a:lnTo>
                    <a:pt x="135" y="85"/>
                  </a:lnTo>
                  <a:lnTo>
                    <a:pt x="152" y="0"/>
                  </a:lnTo>
                  <a:lnTo>
                    <a:pt x="0" y="0"/>
                  </a:lnTo>
                  <a:close/>
                </a:path>
              </a:pathLst>
            </a:custGeom>
            <a:solidFill>
              <a:srgbClr val="FFDC99"/>
            </a:solidFill>
            <a:ln w="39688">
              <a:solidFill>
                <a:srgbClr val="FFDC99"/>
              </a:solidFill>
              <a:prstDash val="solid"/>
              <a:round/>
              <a:headEnd/>
              <a:tailEnd/>
            </a:ln>
          </p:spPr>
          <p:txBody>
            <a:bodyPr/>
            <a:lstStyle/>
            <a:p>
              <a:endParaRPr lang="en-US"/>
            </a:p>
          </p:txBody>
        </p:sp>
        <p:sp>
          <p:nvSpPr>
            <p:cNvPr id="42037" name="AutoShape 53"/>
            <p:cNvSpPr>
              <a:spLocks noChangeArrowheads="1"/>
            </p:cNvSpPr>
            <p:nvPr/>
          </p:nvSpPr>
          <p:spPr bwMode="auto">
            <a:xfrm>
              <a:off x="1568" y="2072"/>
              <a:ext cx="169" cy="255"/>
            </a:xfrm>
            <a:prstGeom prst="roundRect">
              <a:avLst>
                <a:gd name="adj" fmla="val 42602"/>
              </a:avLst>
            </a:prstGeom>
            <a:noFill/>
            <a:ln w="396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42038" name="Line 54"/>
            <p:cNvSpPr>
              <a:spLocks noChangeShapeType="1"/>
            </p:cNvSpPr>
            <p:nvPr/>
          </p:nvSpPr>
          <p:spPr bwMode="auto">
            <a:xfrm>
              <a:off x="1568" y="2191"/>
              <a:ext cx="152"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39" name="Freeform 55"/>
            <p:cNvSpPr>
              <a:spLocks/>
            </p:cNvSpPr>
            <p:nvPr/>
          </p:nvSpPr>
          <p:spPr bwMode="auto">
            <a:xfrm>
              <a:off x="4382" y="2191"/>
              <a:ext cx="153" cy="119"/>
            </a:xfrm>
            <a:custGeom>
              <a:avLst/>
              <a:gdLst>
                <a:gd name="T0" fmla="*/ 0 w 153"/>
                <a:gd name="T1" fmla="*/ 0 h 119"/>
                <a:gd name="T2" fmla="*/ 17 w 153"/>
                <a:gd name="T3" fmla="*/ 85 h 119"/>
                <a:gd name="T4" fmla="*/ 68 w 153"/>
                <a:gd name="T5" fmla="*/ 119 h 119"/>
                <a:gd name="T6" fmla="*/ 136 w 153"/>
                <a:gd name="T7" fmla="*/ 85 h 119"/>
                <a:gd name="T8" fmla="*/ 153 w 153"/>
                <a:gd name="T9" fmla="*/ 0 h 119"/>
                <a:gd name="T10" fmla="*/ 0 w 153"/>
                <a:gd name="T11" fmla="*/ 0 h 1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 h="119">
                  <a:moveTo>
                    <a:pt x="0" y="0"/>
                  </a:moveTo>
                  <a:lnTo>
                    <a:pt x="17" y="85"/>
                  </a:lnTo>
                  <a:lnTo>
                    <a:pt x="68" y="119"/>
                  </a:lnTo>
                  <a:lnTo>
                    <a:pt x="136" y="85"/>
                  </a:lnTo>
                  <a:lnTo>
                    <a:pt x="153" y="0"/>
                  </a:lnTo>
                  <a:lnTo>
                    <a:pt x="0" y="0"/>
                  </a:lnTo>
                  <a:close/>
                </a:path>
              </a:pathLst>
            </a:custGeom>
            <a:solidFill>
              <a:srgbClr val="FFDC99"/>
            </a:solidFill>
            <a:ln w="39688">
              <a:solidFill>
                <a:srgbClr val="FFDC99"/>
              </a:solidFill>
              <a:prstDash val="solid"/>
              <a:round/>
              <a:headEnd/>
              <a:tailEnd/>
            </a:ln>
          </p:spPr>
          <p:txBody>
            <a:bodyPr/>
            <a:lstStyle/>
            <a:p>
              <a:endParaRPr lang="en-US"/>
            </a:p>
          </p:txBody>
        </p:sp>
        <p:sp>
          <p:nvSpPr>
            <p:cNvPr id="42040" name="AutoShape 56"/>
            <p:cNvSpPr>
              <a:spLocks noChangeArrowheads="1"/>
            </p:cNvSpPr>
            <p:nvPr/>
          </p:nvSpPr>
          <p:spPr bwMode="auto">
            <a:xfrm>
              <a:off x="4382" y="2072"/>
              <a:ext cx="169" cy="255"/>
            </a:xfrm>
            <a:prstGeom prst="roundRect">
              <a:avLst>
                <a:gd name="adj" fmla="val 42602"/>
              </a:avLst>
            </a:prstGeom>
            <a:noFill/>
            <a:ln w="396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42041" name="Line 57"/>
            <p:cNvSpPr>
              <a:spLocks noChangeShapeType="1"/>
            </p:cNvSpPr>
            <p:nvPr/>
          </p:nvSpPr>
          <p:spPr bwMode="auto">
            <a:xfrm>
              <a:off x="4382" y="2191"/>
              <a:ext cx="153"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42" name="Arc 58"/>
            <p:cNvSpPr>
              <a:spLocks/>
            </p:cNvSpPr>
            <p:nvPr/>
          </p:nvSpPr>
          <p:spPr bwMode="auto">
            <a:xfrm>
              <a:off x="2008" y="2123"/>
              <a:ext cx="86" cy="85"/>
            </a:xfrm>
            <a:custGeom>
              <a:avLst/>
              <a:gdLst>
                <a:gd name="T0" fmla="*/ 0 w 21858"/>
                <a:gd name="T1" fmla="*/ 0 h 21600"/>
                <a:gd name="T2" fmla="*/ 0 w 21858"/>
                <a:gd name="T3" fmla="*/ 0 h 21600"/>
                <a:gd name="T4" fmla="*/ 0 w 21858"/>
                <a:gd name="T5" fmla="*/ 0 h 21600"/>
                <a:gd name="T6" fmla="*/ 0 60000 65536"/>
                <a:gd name="T7" fmla="*/ 0 60000 65536"/>
                <a:gd name="T8" fmla="*/ 0 60000 65536"/>
              </a:gdLst>
              <a:ahLst/>
              <a:cxnLst>
                <a:cxn ang="T6">
                  <a:pos x="T0" y="T1"/>
                </a:cxn>
                <a:cxn ang="T7">
                  <a:pos x="T2" y="T3"/>
                </a:cxn>
                <a:cxn ang="T8">
                  <a:pos x="T4" y="T5"/>
                </a:cxn>
              </a:cxnLst>
              <a:rect l="0" t="0" r="r" b="b"/>
              <a:pathLst>
                <a:path w="21858" h="21600" fill="none" extrusionOk="0">
                  <a:moveTo>
                    <a:pt x="-1" y="1"/>
                  </a:moveTo>
                  <a:cubicBezTo>
                    <a:pt x="85" y="0"/>
                    <a:pt x="171" y="-1"/>
                    <a:pt x="258" y="0"/>
                  </a:cubicBezTo>
                  <a:cubicBezTo>
                    <a:pt x="12187" y="0"/>
                    <a:pt x="21858" y="9670"/>
                    <a:pt x="21858" y="21600"/>
                  </a:cubicBezTo>
                </a:path>
                <a:path w="21858" h="21600" stroke="0" extrusionOk="0">
                  <a:moveTo>
                    <a:pt x="-1" y="1"/>
                  </a:moveTo>
                  <a:cubicBezTo>
                    <a:pt x="85" y="0"/>
                    <a:pt x="171" y="-1"/>
                    <a:pt x="258" y="0"/>
                  </a:cubicBezTo>
                  <a:cubicBezTo>
                    <a:pt x="12187" y="0"/>
                    <a:pt x="21858" y="9670"/>
                    <a:pt x="21858" y="21600"/>
                  </a:cubicBezTo>
                  <a:lnTo>
                    <a:pt x="258" y="21600"/>
                  </a:lnTo>
                  <a:lnTo>
                    <a:pt x="-1" y="1"/>
                  </a:lnTo>
                  <a:close/>
                </a:path>
              </a:pathLst>
            </a:custGeom>
            <a:solidFill>
              <a:srgbClr val="FFFFFF"/>
            </a:solidFill>
            <a:ln w="39688">
              <a:solidFill>
                <a:srgbClr val="000000"/>
              </a:solidFill>
              <a:round/>
              <a:headEnd/>
              <a:tailEnd/>
            </a:ln>
          </p:spPr>
          <p:txBody>
            <a:bodyPr/>
            <a:lstStyle/>
            <a:p>
              <a:endParaRPr lang="en-US"/>
            </a:p>
          </p:txBody>
        </p:sp>
        <p:sp>
          <p:nvSpPr>
            <p:cNvPr id="42043" name="Arc 59"/>
            <p:cNvSpPr>
              <a:spLocks/>
            </p:cNvSpPr>
            <p:nvPr/>
          </p:nvSpPr>
          <p:spPr bwMode="auto">
            <a:xfrm>
              <a:off x="2008" y="2208"/>
              <a:ext cx="86" cy="85"/>
            </a:xfrm>
            <a:custGeom>
              <a:avLst/>
              <a:gdLst>
                <a:gd name="T0" fmla="*/ 0 w 21858"/>
                <a:gd name="T1" fmla="*/ 0 h 21600"/>
                <a:gd name="T2" fmla="*/ 0 w 21858"/>
                <a:gd name="T3" fmla="*/ 0 h 21600"/>
                <a:gd name="T4" fmla="*/ 0 w 21858"/>
                <a:gd name="T5" fmla="*/ 0 h 21600"/>
                <a:gd name="T6" fmla="*/ 0 60000 65536"/>
                <a:gd name="T7" fmla="*/ 0 60000 65536"/>
                <a:gd name="T8" fmla="*/ 0 60000 65536"/>
              </a:gdLst>
              <a:ahLst/>
              <a:cxnLst>
                <a:cxn ang="T6">
                  <a:pos x="T0" y="T1"/>
                </a:cxn>
                <a:cxn ang="T7">
                  <a:pos x="T2" y="T3"/>
                </a:cxn>
                <a:cxn ang="T8">
                  <a:pos x="T4" y="T5"/>
                </a:cxn>
              </a:cxnLst>
              <a:rect l="0" t="0" r="r" b="b"/>
              <a:pathLst>
                <a:path w="21858" h="21600" fill="none" extrusionOk="0">
                  <a:moveTo>
                    <a:pt x="21858" y="0"/>
                  </a:moveTo>
                  <a:cubicBezTo>
                    <a:pt x="21858" y="11929"/>
                    <a:pt x="12187" y="21600"/>
                    <a:pt x="258" y="21600"/>
                  </a:cubicBezTo>
                  <a:cubicBezTo>
                    <a:pt x="171" y="21600"/>
                    <a:pt x="85" y="21599"/>
                    <a:pt x="-1" y="21598"/>
                  </a:cubicBezTo>
                </a:path>
                <a:path w="21858" h="21600" stroke="0" extrusionOk="0">
                  <a:moveTo>
                    <a:pt x="21858" y="0"/>
                  </a:moveTo>
                  <a:cubicBezTo>
                    <a:pt x="21858" y="11929"/>
                    <a:pt x="12187" y="21600"/>
                    <a:pt x="258" y="21600"/>
                  </a:cubicBezTo>
                  <a:cubicBezTo>
                    <a:pt x="171" y="21600"/>
                    <a:pt x="85" y="21599"/>
                    <a:pt x="-1" y="21598"/>
                  </a:cubicBezTo>
                  <a:lnTo>
                    <a:pt x="258" y="0"/>
                  </a:lnTo>
                  <a:lnTo>
                    <a:pt x="21858" y="0"/>
                  </a:lnTo>
                  <a:close/>
                </a:path>
              </a:pathLst>
            </a:custGeom>
            <a:solidFill>
              <a:srgbClr val="FFFFFF"/>
            </a:solidFill>
            <a:ln w="39688">
              <a:solidFill>
                <a:srgbClr val="000000"/>
              </a:solidFill>
              <a:round/>
              <a:headEnd/>
              <a:tailEnd/>
            </a:ln>
          </p:spPr>
          <p:txBody>
            <a:bodyPr/>
            <a:lstStyle/>
            <a:p>
              <a:endParaRPr lang="en-US"/>
            </a:p>
          </p:txBody>
        </p:sp>
        <p:sp>
          <p:nvSpPr>
            <p:cNvPr id="42044" name="Line 60"/>
            <p:cNvSpPr>
              <a:spLocks noChangeShapeType="1"/>
            </p:cNvSpPr>
            <p:nvPr/>
          </p:nvSpPr>
          <p:spPr bwMode="auto">
            <a:xfrm>
              <a:off x="2008" y="2140"/>
              <a:ext cx="1" cy="153"/>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45" name="Arc 61"/>
            <p:cNvSpPr>
              <a:spLocks/>
            </p:cNvSpPr>
            <p:nvPr/>
          </p:nvSpPr>
          <p:spPr bwMode="auto">
            <a:xfrm>
              <a:off x="4026" y="2123"/>
              <a:ext cx="85" cy="85"/>
            </a:xfrm>
            <a:custGeom>
              <a:avLst/>
              <a:gdLst>
                <a:gd name="T0" fmla="*/ 0 w 21600"/>
                <a:gd name="T1" fmla="*/ 0 h 21598"/>
                <a:gd name="T2" fmla="*/ 0 w 21600"/>
                <a:gd name="T3" fmla="*/ 0 h 21598"/>
                <a:gd name="T4" fmla="*/ 0 w 21600"/>
                <a:gd name="T5" fmla="*/ 0 h 21598"/>
                <a:gd name="T6" fmla="*/ 0 60000 65536"/>
                <a:gd name="T7" fmla="*/ 0 60000 65536"/>
                <a:gd name="T8" fmla="*/ 0 60000 65536"/>
              </a:gdLst>
              <a:ahLst/>
              <a:cxnLst>
                <a:cxn ang="T6">
                  <a:pos x="T0" y="T1"/>
                </a:cxn>
                <a:cxn ang="T7">
                  <a:pos x="T2" y="T3"/>
                </a:cxn>
                <a:cxn ang="T8">
                  <a:pos x="T4" y="T5"/>
                </a:cxn>
              </a:cxnLst>
              <a:rect l="0" t="0" r="r" b="b"/>
              <a:pathLst>
                <a:path w="21600" h="21598" fill="none" extrusionOk="0">
                  <a:moveTo>
                    <a:pt x="0" y="21598"/>
                  </a:moveTo>
                  <a:cubicBezTo>
                    <a:pt x="0" y="9769"/>
                    <a:pt x="9514" y="140"/>
                    <a:pt x="21341" y="-1"/>
                  </a:cubicBezTo>
                </a:path>
                <a:path w="21600" h="21598" stroke="0" extrusionOk="0">
                  <a:moveTo>
                    <a:pt x="0" y="21598"/>
                  </a:moveTo>
                  <a:cubicBezTo>
                    <a:pt x="0" y="9769"/>
                    <a:pt x="9514" y="140"/>
                    <a:pt x="21341" y="-1"/>
                  </a:cubicBezTo>
                  <a:lnTo>
                    <a:pt x="21600" y="21598"/>
                  </a:lnTo>
                  <a:lnTo>
                    <a:pt x="0" y="21598"/>
                  </a:lnTo>
                  <a:close/>
                </a:path>
              </a:pathLst>
            </a:custGeom>
            <a:solidFill>
              <a:srgbClr val="FFFFFF"/>
            </a:solidFill>
            <a:ln w="39688">
              <a:solidFill>
                <a:srgbClr val="000000"/>
              </a:solidFill>
              <a:round/>
              <a:headEnd/>
              <a:tailEnd/>
            </a:ln>
          </p:spPr>
          <p:txBody>
            <a:bodyPr/>
            <a:lstStyle/>
            <a:p>
              <a:endParaRPr lang="en-US"/>
            </a:p>
          </p:txBody>
        </p:sp>
        <p:sp>
          <p:nvSpPr>
            <p:cNvPr id="42046" name="Arc 62"/>
            <p:cNvSpPr>
              <a:spLocks/>
            </p:cNvSpPr>
            <p:nvPr/>
          </p:nvSpPr>
          <p:spPr bwMode="auto">
            <a:xfrm>
              <a:off x="4026" y="2208"/>
              <a:ext cx="85" cy="85"/>
            </a:xfrm>
            <a:custGeom>
              <a:avLst/>
              <a:gdLst>
                <a:gd name="T0" fmla="*/ 0 w 21600"/>
                <a:gd name="T1" fmla="*/ 0 h 21598"/>
                <a:gd name="T2" fmla="*/ 0 w 21600"/>
                <a:gd name="T3" fmla="*/ 0 h 21598"/>
                <a:gd name="T4" fmla="*/ 0 w 21600"/>
                <a:gd name="T5" fmla="*/ 0 h 21598"/>
                <a:gd name="T6" fmla="*/ 0 60000 65536"/>
                <a:gd name="T7" fmla="*/ 0 60000 65536"/>
                <a:gd name="T8" fmla="*/ 0 60000 65536"/>
              </a:gdLst>
              <a:ahLst/>
              <a:cxnLst>
                <a:cxn ang="T6">
                  <a:pos x="T0" y="T1"/>
                </a:cxn>
                <a:cxn ang="T7">
                  <a:pos x="T2" y="T3"/>
                </a:cxn>
                <a:cxn ang="T8">
                  <a:pos x="T4" y="T5"/>
                </a:cxn>
              </a:cxnLst>
              <a:rect l="0" t="0" r="r" b="b"/>
              <a:pathLst>
                <a:path w="21600" h="21598" fill="none" extrusionOk="0">
                  <a:moveTo>
                    <a:pt x="21341" y="21598"/>
                  </a:moveTo>
                  <a:cubicBezTo>
                    <a:pt x="9514" y="21457"/>
                    <a:pt x="0" y="11828"/>
                    <a:pt x="0" y="0"/>
                  </a:cubicBezTo>
                </a:path>
                <a:path w="21600" h="21598" stroke="0" extrusionOk="0">
                  <a:moveTo>
                    <a:pt x="21341" y="21598"/>
                  </a:moveTo>
                  <a:cubicBezTo>
                    <a:pt x="9514" y="21457"/>
                    <a:pt x="0" y="11828"/>
                    <a:pt x="0" y="0"/>
                  </a:cubicBezTo>
                  <a:lnTo>
                    <a:pt x="21600" y="0"/>
                  </a:lnTo>
                  <a:lnTo>
                    <a:pt x="21341" y="21598"/>
                  </a:lnTo>
                  <a:close/>
                </a:path>
              </a:pathLst>
            </a:custGeom>
            <a:solidFill>
              <a:srgbClr val="FFFFFF"/>
            </a:solidFill>
            <a:ln w="39688">
              <a:solidFill>
                <a:srgbClr val="000000"/>
              </a:solidFill>
              <a:round/>
              <a:headEnd/>
              <a:tailEnd/>
            </a:ln>
          </p:spPr>
          <p:txBody>
            <a:bodyPr/>
            <a:lstStyle/>
            <a:p>
              <a:endParaRPr lang="en-US"/>
            </a:p>
          </p:txBody>
        </p:sp>
        <p:sp>
          <p:nvSpPr>
            <p:cNvPr id="42047" name="Line 63"/>
            <p:cNvSpPr>
              <a:spLocks noChangeShapeType="1"/>
            </p:cNvSpPr>
            <p:nvPr/>
          </p:nvSpPr>
          <p:spPr bwMode="auto">
            <a:xfrm>
              <a:off x="4111" y="2140"/>
              <a:ext cx="1" cy="136"/>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48" name="Freeform 64"/>
            <p:cNvSpPr>
              <a:spLocks/>
            </p:cNvSpPr>
            <p:nvPr/>
          </p:nvSpPr>
          <p:spPr bwMode="auto">
            <a:xfrm>
              <a:off x="3907" y="2174"/>
              <a:ext cx="136" cy="68"/>
            </a:xfrm>
            <a:custGeom>
              <a:avLst/>
              <a:gdLst>
                <a:gd name="T0" fmla="*/ 0 w 136"/>
                <a:gd name="T1" fmla="*/ 34 h 68"/>
                <a:gd name="T2" fmla="*/ 0 w 136"/>
                <a:gd name="T3" fmla="*/ 0 h 68"/>
                <a:gd name="T4" fmla="*/ 136 w 136"/>
                <a:gd name="T5" fmla="*/ 34 h 68"/>
                <a:gd name="T6" fmla="*/ 0 w 136"/>
                <a:gd name="T7" fmla="*/ 68 h 68"/>
                <a:gd name="T8" fmla="*/ 0 w 136"/>
                <a:gd name="T9" fmla="*/ 34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68">
                  <a:moveTo>
                    <a:pt x="0" y="34"/>
                  </a:moveTo>
                  <a:lnTo>
                    <a:pt x="0" y="0"/>
                  </a:lnTo>
                  <a:lnTo>
                    <a:pt x="136" y="34"/>
                  </a:lnTo>
                  <a:lnTo>
                    <a:pt x="0" y="68"/>
                  </a:lnTo>
                  <a:lnTo>
                    <a:pt x="0" y="34"/>
                  </a:lnTo>
                  <a:close/>
                </a:path>
              </a:pathLst>
            </a:custGeom>
            <a:solidFill>
              <a:srgbClr val="000000"/>
            </a:solidFill>
            <a:ln w="39688">
              <a:solidFill>
                <a:srgbClr val="000000"/>
              </a:solidFill>
              <a:prstDash val="solid"/>
              <a:round/>
              <a:headEnd/>
              <a:tailEnd/>
            </a:ln>
          </p:spPr>
          <p:txBody>
            <a:bodyPr/>
            <a:lstStyle/>
            <a:p>
              <a:endParaRPr lang="en-US"/>
            </a:p>
          </p:txBody>
        </p:sp>
        <p:sp>
          <p:nvSpPr>
            <p:cNvPr id="42049" name="Line 65"/>
            <p:cNvSpPr>
              <a:spLocks noChangeShapeType="1"/>
            </p:cNvSpPr>
            <p:nvPr/>
          </p:nvSpPr>
          <p:spPr bwMode="auto">
            <a:xfrm flipH="1">
              <a:off x="2093" y="2208"/>
              <a:ext cx="1814"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0" name="Freeform 66"/>
            <p:cNvSpPr>
              <a:spLocks/>
            </p:cNvSpPr>
            <p:nvPr/>
          </p:nvSpPr>
          <p:spPr bwMode="auto">
            <a:xfrm>
              <a:off x="1873" y="2174"/>
              <a:ext cx="152" cy="85"/>
            </a:xfrm>
            <a:custGeom>
              <a:avLst/>
              <a:gdLst>
                <a:gd name="T0" fmla="*/ 0 w 152"/>
                <a:gd name="T1" fmla="*/ 51 h 85"/>
                <a:gd name="T2" fmla="*/ 0 w 152"/>
                <a:gd name="T3" fmla="*/ 0 h 85"/>
                <a:gd name="T4" fmla="*/ 152 w 152"/>
                <a:gd name="T5" fmla="*/ 17 h 85"/>
                <a:gd name="T6" fmla="*/ 17 w 152"/>
                <a:gd name="T7" fmla="*/ 85 h 85"/>
                <a:gd name="T8" fmla="*/ 0 w 152"/>
                <a:gd name="T9" fmla="*/ 51 h 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85">
                  <a:moveTo>
                    <a:pt x="0" y="51"/>
                  </a:moveTo>
                  <a:lnTo>
                    <a:pt x="0" y="0"/>
                  </a:lnTo>
                  <a:lnTo>
                    <a:pt x="152" y="17"/>
                  </a:lnTo>
                  <a:lnTo>
                    <a:pt x="17" y="85"/>
                  </a:lnTo>
                  <a:lnTo>
                    <a:pt x="0" y="51"/>
                  </a:lnTo>
                  <a:close/>
                </a:path>
              </a:pathLst>
            </a:custGeom>
            <a:solidFill>
              <a:srgbClr val="000000"/>
            </a:solidFill>
            <a:ln w="39688">
              <a:solidFill>
                <a:srgbClr val="000000"/>
              </a:solidFill>
              <a:prstDash val="solid"/>
              <a:round/>
              <a:headEnd/>
              <a:tailEnd/>
            </a:ln>
          </p:spPr>
          <p:txBody>
            <a:bodyPr/>
            <a:lstStyle/>
            <a:p>
              <a:endParaRPr lang="en-US"/>
            </a:p>
          </p:txBody>
        </p:sp>
        <p:sp>
          <p:nvSpPr>
            <p:cNvPr id="42051" name="Line 67"/>
            <p:cNvSpPr>
              <a:spLocks noChangeShapeType="1"/>
            </p:cNvSpPr>
            <p:nvPr/>
          </p:nvSpPr>
          <p:spPr bwMode="auto">
            <a:xfrm flipV="1">
              <a:off x="1669" y="2225"/>
              <a:ext cx="204" cy="34"/>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2" name="Freeform 68"/>
            <p:cNvSpPr>
              <a:spLocks/>
            </p:cNvSpPr>
            <p:nvPr/>
          </p:nvSpPr>
          <p:spPr bwMode="auto">
            <a:xfrm>
              <a:off x="4263" y="2174"/>
              <a:ext cx="153" cy="102"/>
            </a:xfrm>
            <a:custGeom>
              <a:avLst/>
              <a:gdLst>
                <a:gd name="T0" fmla="*/ 0 w 153"/>
                <a:gd name="T1" fmla="*/ 51 h 102"/>
                <a:gd name="T2" fmla="*/ 0 w 153"/>
                <a:gd name="T3" fmla="*/ 0 h 102"/>
                <a:gd name="T4" fmla="*/ 153 w 153"/>
                <a:gd name="T5" fmla="*/ 68 h 102"/>
                <a:gd name="T6" fmla="*/ 0 w 153"/>
                <a:gd name="T7" fmla="*/ 102 h 102"/>
                <a:gd name="T8" fmla="*/ 0 w 153"/>
                <a:gd name="T9" fmla="*/ 51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102">
                  <a:moveTo>
                    <a:pt x="0" y="51"/>
                  </a:moveTo>
                  <a:lnTo>
                    <a:pt x="0" y="0"/>
                  </a:lnTo>
                  <a:lnTo>
                    <a:pt x="153" y="68"/>
                  </a:lnTo>
                  <a:lnTo>
                    <a:pt x="0" y="102"/>
                  </a:lnTo>
                  <a:lnTo>
                    <a:pt x="0" y="51"/>
                  </a:lnTo>
                  <a:close/>
                </a:path>
              </a:pathLst>
            </a:custGeom>
            <a:solidFill>
              <a:srgbClr val="000000"/>
            </a:solidFill>
            <a:ln w="39688">
              <a:solidFill>
                <a:srgbClr val="000000"/>
              </a:solidFill>
              <a:prstDash val="solid"/>
              <a:round/>
              <a:headEnd/>
              <a:tailEnd/>
            </a:ln>
          </p:spPr>
          <p:txBody>
            <a:bodyPr/>
            <a:lstStyle/>
            <a:p>
              <a:endParaRPr lang="en-US"/>
            </a:p>
          </p:txBody>
        </p:sp>
        <p:sp>
          <p:nvSpPr>
            <p:cNvPr id="42053" name="Line 69"/>
            <p:cNvSpPr>
              <a:spLocks noChangeShapeType="1"/>
            </p:cNvSpPr>
            <p:nvPr/>
          </p:nvSpPr>
          <p:spPr bwMode="auto">
            <a:xfrm flipH="1" flipV="1">
              <a:off x="4077" y="2191"/>
              <a:ext cx="169" cy="34"/>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43011" name="Rectangle 2"/>
          <p:cNvSpPr>
            <a:spLocks noGrp="1" noChangeArrowheads="1"/>
          </p:cNvSpPr>
          <p:nvPr>
            <p:ph type="title" idx="4294967295"/>
          </p:nvPr>
        </p:nvSpPr>
        <p:spPr/>
        <p:txBody>
          <a:bodyPr/>
          <a:lstStyle/>
          <a:p>
            <a:pPr eaLnBrk="1" hangingPunct="1"/>
            <a:r>
              <a:rPr lang="en-US" altLang="en-US" sz="3600">
                <a:solidFill>
                  <a:srgbClr val="FF0066"/>
                </a:solidFill>
              </a:rPr>
              <a:t>UDP</a:t>
            </a:r>
          </a:p>
        </p:txBody>
      </p:sp>
      <p:sp>
        <p:nvSpPr>
          <p:cNvPr id="43012" name="Rectangle 3"/>
          <p:cNvSpPr>
            <a:spLocks noGrp="1" noChangeArrowheads="1"/>
          </p:cNvSpPr>
          <p:nvPr>
            <p:ph type="body" idx="4294967295"/>
          </p:nvPr>
        </p:nvSpPr>
        <p:spPr>
          <a:xfrm>
            <a:off x="1981200" y="1248509"/>
            <a:ext cx="8229600" cy="4525963"/>
          </a:xfrm>
        </p:spPr>
        <p:txBody>
          <a:bodyPr/>
          <a:lstStyle/>
          <a:p>
            <a:pPr eaLnBrk="1" hangingPunct="1"/>
            <a:r>
              <a:rPr lang="en-US" altLang="en-US" sz="2000" dirty="0"/>
              <a:t>Universal Datagram Protocol</a:t>
            </a:r>
          </a:p>
          <a:p>
            <a:pPr eaLnBrk="1" hangingPunct="1"/>
            <a:endParaRPr lang="en-US" altLang="en-US" sz="2000" dirty="0"/>
          </a:p>
          <a:p>
            <a:pPr eaLnBrk="1" hangingPunct="1"/>
            <a:r>
              <a:rPr lang="en-US" altLang="en-US" sz="2000" dirty="0"/>
              <a:t>No </a:t>
            </a:r>
            <a:r>
              <a:rPr lang="en-US" altLang="en-US" sz="2000" dirty="0" err="1"/>
              <a:t>ack</a:t>
            </a:r>
            <a:r>
              <a:rPr lang="en-US" altLang="en-US" sz="2000" dirty="0"/>
              <a:t>, no resend, no guarantee; cheap!</a:t>
            </a:r>
          </a:p>
          <a:p>
            <a:pPr eaLnBrk="1" hangingPunct="1"/>
            <a:endParaRPr lang="en-US" altLang="en-US" sz="2000" dirty="0"/>
          </a:p>
          <a:p>
            <a:pPr eaLnBrk="1" hangingPunct="1"/>
            <a:r>
              <a:rPr lang="en-US" altLang="en-US" sz="2000" dirty="0"/>
              <a:t>Receive method returns address and port of sender, as well as the data.</a:t>
            </a:r>
          </a:p>
          <a:p>
            <a:pPr eaLnBrk="1" hangingPunct="1"/>
            <a:endParaRPr lang="en-US" altLang="en-US" sz="2000" dirty="0"/>
          </a:p>
          <a:p>
            <a:pPr eaLnBrk="1" hangingPunct="1"/>
            <a:r>
              <a:rPr lang="en-US" altLang="en-US" sz="2000" dirty="0"/>
              <a:t>Receiver block, sender non-block is usual</a:t>
            </a:r>
          </a:p>
          <a:p>
            <a:pPr eaLnBrk="1" hangingPunct="1"/>
            <a:endParaRPr lang="en-US" altLang="en-US" sz="2000" dirty="0"/>
          </a:p>
          <a:p>
            <a:pPr eaLnBrk="1" hangingPunct="1"/>
            <a:r>
              <a:rPr lang="en-US" altLang="en-US" sz="2000" dirty="0"/>
              <a:t>Datagrams arrive on receive port from any sender, in any order, is usual but…</a:t>
            </a:r>
          </a:p>
          <a:p>
            <a:pPr eaLnBrk="1" hangingPunct="1"/>
            <a:endParaRPr lang="en-US" altLang="en-US" sz="2000" dirty="0"/>
          </a:p>
          <a:p>
            <a:pPr eaLnBrk="1" hangingPunct="1"/>
            <a:r>
              <a:rPr lang="en-US" altLang="en-US" sz="2000" dirty="0"/>
              <a:t>Can form connection between processes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9219" name="Rectangle 2"/>
          <p:cNvSpPr>
            <a:spLocks noGrp="1" noChangeArrowheads="1"/>
          </p:cNvSpPr>
          <p:nvPr>
            <p:ph type="title"/>
          </p:nvPr>
        </p:nvSpPr>
        <p:spPr>
          <a:xfrm>
            <a:off x="1278294" y="335902"/>
            <a:ext cx="9358604" cy="807097"/>
          </a:xfrm>
        </p:spPr>
        <p:txBody>
          <a:bodyPr/>
          <a:lstStyle/>
          <a:p>
            <a:pPr eaLnBrk="1" hangingPunct="1"/>
            <a:endParaRPr lang="en-US" altLang="en-US" sz="4000" dirty="0"/>
          </a:p>
        </p:txBody>
      </p:sp>
      <p:sp>
        <p:nvSpPr>
          <p:cNvPr id="9220" name="Rectangle 3"/>
          <p:cNvSpPr>
            <a:spLocks noGrp="1" noChangeArrowheads="1"/>
          </p:cNvSpPr>
          <p:nvPr>
            <p:ph type="body" idx="1"/>
          </p:nvPr>
        </p:nvSpPr>
        <p:spPr>
          <a:xfrm>
            <a:off x="1278294" y="1142999"/>
            <a:ext cx="9815803" cy="4884575"/>
          </a:xfrm>
        </p:spPr>
        <p:txBody>
          <a:bodyPr/>
          <a:lstStyle/>
          <a:p>
            <a:pPr algn="l" eaLnBrk="1" hangingPunct="1">
              <a:buFontTx/>
              <a:buChar char="•"/>
            </a:pPr>
            <a:endParaRPr lang="en-US" altLang="en-US" sz="2800" dirty="0"/>
          </a:p>
          <a:p>
            <a:pPr algn="l" eaLnBrk="1" hangingPunct="1">
              <a:buFontTx/>
              <a:buChar char="•"/>
            </a:pPr>
            <a:r>
              <a:rPr lang="en-US" altLang="en-US" sz="2800" dirty="0"/>
              <a:t>[C] An interface between the hardware and software consisting of machine instructions (part of the architecture / represented in assembly language code).</a:t>
            </a:r>
          </a:p>
          <a:p>
            <a:pPr algn="l" eaLnBrk="1" hangingPunct="1">
              <a:buFontTx/>
              <a:buChar char="•"/>
            </a:pPr>
            <a:endParaRPr lang="en-US" altLang="en-US" sz="2800" dirty="0"/>
          </a:p>
          <a:p>
            <a:pPr lvl="1" eaLnBrk="1" hangingPunct="1"/>
            <a:r>
              <a:rPr lang="en-US" altLang="en-US" sz="2400" dirty="0">
                <a:latin typeface="Arial" panose="020B0604020202020204" pitchFamily="34" charset="0"/>
              </a:rPr>
              <a:t>that can be invoked by any program. User instructions</a:t>
            </a:r>
          </a:p>
          <a:p>
            <a:pPr lvl="1" eaLnBrk="1" hangingPunct="1"/>
            <a:endParaRPr lang="en-US" altLang="en-US" sz="2400" dirty="0">
              <a:latin typeface="Arial" panose="020B0604020202020204" pitchFamily="34" charset="0"/>
            </a:endParaRPr>
          </a:p>
          <a:p>
            <a:pPr lvl="1" eaLnBrk="1" hangingPunct="1"/>
            <a:r>
              <a:rPr lang="en-US" altLang="en-US" sz="2400" dirty="0">
                <a:latin typeface="Arial" panose="020B0604020202020204" pitchFamily="34" charset="0"/>
              </a:rPr>
              <a:t>that can be invoked only by privileged (root) programs, such as an operating system. Root instructions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44035" name="Rectangle 2"/>
          <p:cNvSpPr>
            <a:spLocks noGrp="1" noChangeArrowheads="1"/>
          </p:cNvSpPr>
          <p:nvPr>
            <p:ph type="title" idx="4294967295"/>
          </p:nvPr>
        </p:nvSpPr>
        <p:spPr/>
        <p:txBody>
          <a:bodyPr/>
          <a:lstStyle/>
          <a:p>
            <a:pPr eaLnBrk="1" hangingPunct="1"/>
            <a:r>
              <a:rPr lang="en-US" altLang="en-US" sz="3600">
                <a:solidFill>
                  <a:srgbClr val="FF0066"/>
                </a:solidFill>
              </a:rPr>
              <a:t>UDP “failures”</a:t>
            </a:r>
          </a:p>
        </p:txBody>
      </p:sp>
      <p:sp>
        <p:nvSpPr>
          <p:cNvPr id="44036" name="Rectangle 3"/>
          <p:cNvSpPr>
            <a:spLocks noGrp="1" noChangeArrowheads="1"/>
          </p:cNvSpPr>
          <p:nvPr>
            <p:ph type="body" idx="4294967295"/>
          </p:nvPr>
        </p:nvSpPr>
        <p:spPr/>
        <p:txBody>
          <a:bodyPr/>
          <a:lstStyle/>
          <a:p>
            <a:pPr eaLnBrk="1" hangingPunct="1">
              <a:lnSpc>
                <a:spcPct val="90000"/>
              </a:lnSpc>
            </a:pPr>
            <a:r>
              <a:rPr lang="en-US" altLang="en-US" sz="2400" dirty="0"/>
              <a:t>Omissions can occur—packets don’t arrive at the destination</a:t>
            </a:r>
          </a:p>
          <a:p>
            <a:pPr eaLnBrk="1" hangingPunct="1">
              <a:lnSpc>
                <a:spcPct val="90000"/>
              </a:lnSpc>
            </a:pPr>
            <a:endParaRPr lang="en-US" altLang="en-US" sz="2400" dirty="0"/>
          </a:p>
          <a:p>
            <a:pPr eaLnBrk="1" hangingPunct="1">
              <a:lnSpc>
                <a:spcPct val="90000"/>
              </a:lnSpc>
            </a:pPr>
            <a:r>
              <a:rPr lang="en-US" altLang="en-US" sz="2400" dirty="0"/>
              <a:t>Datagrams can arrive out of order (and also mixed in with those of other conversations)</a:t>
            </a:r>
          </a:p>
          <a:p>
            <a:pPr eaLnBrk="1" hangingPunct="1">
              <a:lnSpc>
                <a:spcPct val="90000"/>
              </a:lnSpc>
            </a:pPr>
            <a:endParaRPr lang="en-US" altLang="en-US" sz="2400" dirty="0"/>
          </a:p>
          <a:p>
            <a:pPr eaLnBrk="1" hangingPunct="1">
              <a:lnSpc>
                <a:spcPct val="90000"/>
              </a:lnSpc>
            </a:pPr>
            <a:r>
              <a:rPr lang="en-US" altLang="en-US" sz="2400" dirty="0"/>
              <a:t>Note: no duplication errors because not resend except by the application</a:t>
            </a:r>
          </a:p>
          <a:p>
            <a:pPr eaLnBrk="1" hangingPunct="1">
              <a:lnSpc>
                <a:spcPct val="90000"/>
              </a:lnSpc>
            </a:pPr>
            <a:endParaRPr lang="en-US" altLang="en-US" sz="2400" dirty="0"/>
          </a:p>
          <a:p>
            <a:pPr eaLnBrk="1" hangingPunct="1">
              <a:lnSpc>
                <a:spcPct val="90000"/>
              </a:lnSpc>
            </a:pPr>
            <a:r>
              <a:rPr lang="en-US" altLang="en-US" sz="2400" dirty="0"/>
              <a:t>Cheap because:</a:t>
            </a:r>
          </a:p>
          <a:p>
            <a:pPr lvl="1" eaLnBrk="1" hangingPunct="1">
              <a:lnSpc>
                <a:spcPct val="90000"/>
              </a:lnSpc>
            </a:pPr>
            <a:r>
              <a:rPr lang="en-US" altLang="en-US" sz="2000" dirty="0"/>
              <a:t>No </a:t>
            </a:r>
            <a:r>
              <a:rPr lang="en-US" altLang="en-US" sz="2000" i="1" dirty="0"/>
              <a:t>state</a:t>
            </a:r>
            <a:r>
              <a:rPr lang="en-US" altLang="en-US" sz="2000" dirty="0"/>
              <a:t> stored at source / destination</a:t>
            </a:r>
          </a:p>
          <a:p>
            <a:pPr lvl="1" eaLnBrk="1" hangingPunct="1">
              <a:lnSpc>
                <a:spcPct val="90000"/>
              </a:lnSpc>
            </a:pPr>
            <a:r>
              <a:rPr lang="en-US" altLang="en-US" sz="2000" dirty="0"/>
              <a:t>No extra messages transmitted (</a:t>
            </a:r>
            <a:r>
              <a:rPr lang="en-US" altLang="en-US" sz="2000" dirty="0" err="1"/>
              <a:t>ack</a:t>
            </a:r>
            <a:r>
              <a:rPr lang="en-US" altLang="en-US" sz="2000" dirty="0"/>
              <a:t>/</a:t>
            </a:r>
            <a:r>
              <a:rPr lang="en-US" altLang="en-US" sz="2000" dirty="0" err="1"/>
              <a:t>syn</a:t>
            </a:r>
            <a:r>
              <a:rPr lang="en-US" altLang="en-US" sz="2000" dirty="0"/>
              <a:t>)</a:t>
            </a:r>
          </a:p>
          <a:p>
            <a:pPr lvl="1" eaLnBrk="1" hangingPunct="1">
              <a:lnSpc>
                <a:spcPct val="90000"/>
              </a:lnSpc>
            </a:pPr>
            <a:r>
              <a:rPr lang="en-US" altLang="en-US" sz="2000" dirty="0"/>
              <a:t>Less latency b/c no setup</a:t>
            </a:r>
          </a:p>
          <a:p>
            <a:pPr eaLnBrk="1" hangingPunct="1">
              <a:lnSpc>
                <a:spcPct val="90000"/>
              </a:lnSpc>
            </a:pPr>
            <a:endParaRPr lang="en-US"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44035" name="Rectangle 2"/>
          <p:cNvSpPr>
            <a:spLocks noGrp="1" noChangeArrowheads="1"/>
          </p:cNvSpPr>
          <p:nvPr>
            <p:ph type="title" idx="4294967295"/>
          </p:nvPr>
        </p:nvSpPr>
        <p:spPr/>
        <p:txBody>
          <a:bodyPr/>
          <a:lstStyle/>
          <a:p>
            <a:pPr eaLnBrk="1" hangingPunct="1"/>
            <a:r>
              <a:rPr lang="en-US" altLang="en-US" sz="3600" dirty="0">
                <a:solidFill>
                  <a:srgbClr val="FF0066"/>
                </a:solidFill>
              </a:rPr>
              <a:t>UDP</a:t>
            </a:r>
          </a:p>
        </p:txBody>
      </p:sp>
      <p:sp>
        <p:nvSpPr>
          <p:cNvPr id="44036" name="Rectangle 3"/>
          <p:cNvSpPr>
            <a:spLocks noGrp="1" noChangeArrowheads="1"/>
          </p:cNvSpPr>
          <p:nvPr>
            <p:ph type="body" idx="4294967295"/>
          </p:nvPr>
        </p:nvSpPr>
        <p:spPr/>
        <p:txBody>
          <a:bodyPr/>
          <a:lstStyle/>
          <a:p>
            <a:pPr eaLnBrk="1" hangingPunct="1">
              <a:lnSpc>
                <a:spcPct val="90000"/>
              </a:lnSpc>
            </a:pPr>
            <a:r>
              <a:rPr lang="en-US" altLang="en-US" dirty="0"/>
              <a:t>Cheap, fast, efficient</a:t>
            </a:r>
          </a:p>
          <a:p>
            <a:pPr eaLnBrk="1" hangingPunct="1">
              <a:lnSpc>
                <a:spcPct val="90000"/>
              </a:lnSpc>
            </a:pPr>
            <a:r>
              <a:rPr lang="en-US" altLang="en-US" dirty="0"/>
              <a:t>May be all you need</a:t>
            </a:r>
          </a:p>
          <a:p>
            <a:pPr eaLnBrk="1" hangingPunct="1">
              <a:lnSpc>
                <a:spcPct val="90000"/>
              </a:lnSpc>
            </a:pPr>
            <a:r>
              <a:rPr lang="en-US" altLang="en-US" dirty="0"/>
              <a:t>Can construct just the features you need</a:t>
            </a:r>
          </a:p>
          <a:p>
            <a:pPr eaLnBrk="1" hangingPunct="1">
              <a:lnSpc>
                <a:spcPct val="90000"/>
              </a:lnSpc>
            </a:pPr>
            <a:r>
              <a:rPr lang="en-US" altLang="en-US" dirty="0"/>
              <a:t>Add to your toolbox!</a:t>
            </a:r>
          </a:p>
          <a:p>
            <a:pPr eaLnBrk="1" hangingPunct="1">
              <a:lnSpc>
                <a:spcPct val="90000"/>
              </a:lnSpc>
            </a:pPr>
            <a:endParaRPr lang="en-US" altLang="en-US" dirty="0"/>
          </a:p>
        </p:txBody>
      </p:sp>
      <p:pic>
        <p:nvPicPr>
          <p:cNvPr id="5" name="Picture 2" descr="The Home Depot 19 in. Plastic Tool Box with Metal Latches and Removable Tool Tr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964" y="3863181"/>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9496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48131" name="Rectangle 2"/>
          <p:cNvSpPr>
            <a:spLocks noGrp="1" noChangeArrowheads="1"/>
          </p:cNvSpPr>
          <p:nvPr>
            <p:ph type="title" idx="4294967295"/>
          </p:nvPr>
        </p:nvSpPr>
        <p:spPr/>
        <p:txBody>
          <a:bodyPr/>
          <a:lstStyle/>
          <a:p>
            <a:pPr eaLnBrk="1" hangingPunct="1"/>
            <a:r>
              <a:rPr lang="en-US" altLang="en-US" sz="3600">
                <a:solidFill>
                  <a:srgbClr val="FF0066"/>
                </a:solidFill>
              </a:rPr>
              <a:t>ServerSocket</a:t>
            </a:r>
          </a:p>
        </p:txBody>
      </p:sp>
      <p:sp>
        <p:nvSpPr>
          <p:cNvPr id="48132" name="Rectangle 3"/>
          <p:cNvSpPr>
            <a:spLocks noGrp="1" noChangeArrowheads="1"/>
          </p:cNvSpPr>
          <p:nvPr>
            <p:ph type="body" idx="4294967295"/>
          </p:nvPr>
        </p:nvSpPr>
        <p:spPr/>
        <p:txBody>
          <a:bodyPr/>
          <a:lstStyle/>
          <a:p>
            <a:pPr eaLnBrk="1" hangingPunct="1"/>
            <a:r>
              <a:rPr lang="en-US" altLang="en-US" dirty="0" err="1"/>
              <a:t>ServerSocket</a:t>
            </a:r>
            <a:r>
              <a:rPr lang="en-US" altLang="en-US" dirty="0"/>
              <a:t> (doorbell socket) blocks while listening for requests, result of request is a Socket, and </a:t>
            </a:r>
            <a:r>
              <a:rPr lang="en-US" altLang="en-US" dirty="0" err="1"/>
              <a:t>ServerSocket</a:t>
            </a:r>
            <a:r>
              <a:rPr lang="en-US" altLang="en-US" dirty="0"/>
              <a:t> goes back to listening.</a:t>
            </a:r>
          </a:p>
          <a:p>
            <a:pPr eaLnBrk="1" hangingPunct="1"/>
            <a:endParaRPr lang="en-US" altLang="en-US" dirty="0"/>
          </a:p>
          <a:p>
            <a:pPr eaLnBrk="1" hangingPunct="1"/>
            <a:r>
              <a:rPr lang="en-US" altLang="en-US" dirty="0"/>
              <a:t>Queue size – drop simultaneous requests for a worker if full</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49155" name="Rectangle 2"/>
          <p:cNvSpPr>
            <a:spLocks noGrp="1" noChangeArrowheads="1"/>
          </p:cNvSpPr>
          <p:nvPr>
            <p:ph type="title" idx="4294967295"/>
          </p:nvPr>
        </p:nvSpPr>
        <p:spPr/>
        <p:txBody>
          <a:bodyPr/>
          <a:lstStyle/>
          <a:p>
            <a:pPr eaLnBrk="1" hangingPunct="1"/>
            <a:r>
              <a:rPr lang="en-US" altLang="en-US" sz="3600">
                <a:solidFill>
                  <a:srgbClr val="FF0066"/>
                </a:solidFill>
              </a:rPr>
              <a:t>Socket</a:t>
            </a:r>
          </a:p>
        </p:txBody>
      </p:sp>
      <p:sp>
        <p:nvSpPr>
          <p:cNvPr id="49156" name="Rectangle 3"/>
          <p:cNvSpPr>
            <a:spLocks noGrp="1" noChangeArrowheads="1"/>
          </p:cNvSpPr>
          <p:nvPr>
            <p:ph type="body" idx="4294967295"/>
          </p:nvPr>
        </p:nvSpPr>
        <p:spPr/>
        <p:txBody>
          <a:bodyPr/>
          <a:lstStyle/>
          <a:p>
            <a:pPr eaLnBrk="1" hangingPunct="1"/>
            <a:r>
              <a:rPr lang="en-US" altLang="en-US" sz="2800" dirty="0"/>
              <a:t>Used by pair of processes with a connection.</a:t>
            </a:r>
          </a:p>
          <a:p>
            <a:pPr eaLnBrk="1" hangingPunct="1"/>
            <a:endParaRPr lang="en-US" altLang="en-US" sz="2800" dirty="0"/>
          </a:p>
          <a:p>
            <a:pPr eaLnBrk="1" hangingPunct="1"/>
            <a:r>
              <a:rPr lang="en-US" altLang="en-US" sz="2800" dirty="0"/>
              <a:t>Construction creates a local socket and port, and also connects to remote</a:t>
            </a:r>
          </a:p>
          <a:p>
            <a:pPr eaLnBrk="1" hangingPunct="1"/>
            <a:endParaRPr lang="en-US" altLang="en-US" sz="2800" dirty="0"/>
          </a:p>
          <a:p>
            <a:pPr eaLnBrk="1" hangingPunct="1"/>
            <a:r>
              <a:rPr lang="en-US" altLang="en-US" sz="2800" dirty="0"/>
              <a:t>Throws unknown host, I/O, exceptions</a:t>
            </a:r>
          </a:p>
          <a:p>
            <a:pPr eaLnBrk="1" hangingPunct="1"/>
            <a:endParaRPr lang="en-US" altLang="en-US" sz="2800" dirty="0"/>
          </a:p>
          <a:p>
            <a:pPr eaLnBrk="1" hangingPunct="1"/>
            <a:r>
              <a:rPr lang="en-US" altLang="en-US" sz="2800" dirty="0"/>
              <a:t>Provides </a:t>
            </a:r>
            <a:r>
              <a:rPr lang="en-US" altLang="en-US" sz="2800" dirty="0" err="1"/>
              <a:t>getInputStream</a:t>
            </a:r>
            <a:r>
              <a:rPr lang="en-US" altLang="en-US" sz="2800" dirty="0"/>
              <a:t> and </a:t>
            </a:r>
            <a:r>
              <a:rPr lang="en-US" altLang="en-US" sz="2800" dirty="0" err="1"/>
              <a:t>getOutputStream</a:t>
            </a:r>
            <a:endParaRPr lang="en-US" altLang="en-US" sz="2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38915" name="Rectangle 2"/>
          <p:cNvSpPr>
            <a:spLocks noGrp="1" noChangeArrowheads="1"/>
          </p:cNvSpPr>
          <p:nvPr>
            <p:ph type="title" idx="4294967295"/>
          </p:nvPr>
        </p:nvSpPr>
        <p:spPr/>
        <p:txBody>
          <a:bodyPr/>
          <a:lstStyle/>
          <a:p>
            <a:pPr eaLnBrk="1" hangingPunct="1"/>
            <a:r>
              <a:rPr lang="en-US" altLang="en-US" sz="3600" dirty="0">
                <a:solidFill>
                  <a:srgbClr val="FF0066"/>
                </a:solidFill>
              </a:rPr>
              <a:t>Computer Architecture Definition for Distributed Systems</a:t>
            </a:r>
          </a:p>
        </p:txBody>
      </p:sp>
      <p:sp>
        <p:nvSpPr>
          <p:cNvPr id="38916" name="Rectangle 3"/>
          <p:cNvSpPr>
            <a:spLocks noGrp="1" noChangeArrowheads="1"/>
          </p:cNvSpPr>
          <p:nvPr>
            <p:ph type="body" idx="4294967295"/>
          </p:nvPr>
        </p:nvSpPr>
        <p:spPr/>
        <p:txBody>
          <a:bodyPr/>
          <a:lstStyle/>
          <a:p>
            <a:pPr eaLnBrk="1" hangingPunct="1"/>
            <a:r>
              <a:rPr lang="en-US" altLang="en-US" dirty="0"/>
              <a:t>The instruction set. Each instruction has a unique bit string in the </a:t>
            </a:r>
            <a:r>
              <a:rPr lang="en-US" altLang="en-US" i="1" dirty="0"/>
              <a:t>instruction register</a:t>
            </a:r>
            <a:endParaRPr lang="en-US" altLang="en-US" dirty="0"/>
          </a:p>
          <a:p>
            <a:pPr eaLnBrk="1" hangingPunct="1"/>
            <a:endParaRPr lang="en-US" altLang="en-US" dirty="0"/>
          </a:p>
          <a:p>
            <a:pPr eaLnBrk="1" hangingPunct="1"/>
            <a:r>
              <a:rPr lang="en-US" altLang="en-US" dirty="0"/>
              <a:t>The data arguments to the instructions, specified as bit strings in </a:t>
            </a:r>
            <a:r>
              <a:rPr lang="en-US" altLang="en-US" i="1" dirty="0"/>
              <a:t>CPU</a:t>
            </a:r>
            <a:r>
              <a:rPr lang="en-US" altLang="en-US" dirty="0"/>
              <a:t> </a:t>
            </a:r>
            <a:r>
              <a:rPr lang="en-US" altLang="en-US" i="1" dirty="0"/>
              <a:t>registers.</a:t>
            </a:r>
          </a:p>
          <a:p>
            <a:pPr eaLnBrk="1" hangingPunct="1"/>
            <a:endParaRPr lang="en-US" altLang="en-US" i="1" dirty="0"/>
          </a:p>
          <a:p>
            <a:pPr eaLnBrk="1" hangingPunct="1"/>
            <a:r>
              <a:rPr lang="en-US" altLang="en-US" dirty="0"/>
              <a:t>The semantics of the instructions of the instructions and data arguments.</a:t>
            </a:r>
          </a:p>
        </p:txBody>
      </p:sp>
    </p:spTree>
    <p:extLst>
      <p:ext uri="{BB962C8B-B14F-4D97-AF65-F5344CB8AC3E}">
        <p14:creationId xmlns:p14="http://schemas.microsoft.com/office/powerpoint/2010/main" val="4202788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38915" name="Rectangle 2"/>
          <p:cNvSpPr>
            <a:spLocks noGrp="1" noChangeArrowheads="1"/>
          </p:cNvSpPr>
          <p:nvPr>
            <p:ph type="title" idx="4294967295"/>
          </p:nvPr>
        </p:nvSpPr>
        <p:spPr/>
        <p:txBody>
          <a:bodyPr/>
          <a:lstStyle/>
          <a:p>
            <a:pPr eaLnBrk="1" hangingPunct="1"/>
            <a:r>
              <a:rPr lang="en-US" altLang="en-US" sz="3600" dirty="0">
                <a:solidFill>
                  <a:srgbClr val="FF0066"/>
                </a:solidFill>
              </a:rPr>
              <a:t>ADD example</a:t>
            </a:r>
          </a:p>
        </p:txBody>
      </p:sp>
      <p:sp>
        <p:nvSpPr>
          <p:cNvPr id="38916" name="Rectangle 3"/>
          <p:cNvSpPr>
            <a:spLocks noGrp="1" noChangeArrowheads="1"/>
          </p:cNvSpPr>
          <p:nvPr>
            <p:ph type="body" idx="4294967295"/>
          </p:nvPr>
        </p:nvSpPr>
        <p:spPr/>
        <p:txBody>
          <a:bodyPr/>
          <a:lstStyle/>
          <a:p>
            <a:pPr eaLnBrk="1" hangingPunct="1"/>
            <a:r>
              <a:rPr lang="en-US" altLang="en-US" dirty="0"/>
              <a:t>ADD R1 R2 R3   </a:t>
            </a:r>
            <a:r>
              <a:rPr lang="en-US" altLang="en-US" dirty="0">
                <a:sym typeface="Wingdings" panose="05000000000000000000" pitchFamily="2" charset="2"/>
              </a:rPr>
              <a:t> Assembly language: add the contents of Register 1 to Register 2 and put the results in Register 3</a:t>
            </a:r>
          </a:p>
          <a:p>
            <a:pPr eaLnBrk="1" hangingPunct="1"/>
            <a:endParaRPr lang="en-US" altLang="en-US" dirty="0">
              <a:sym typeface="Wingdings" panose="05000000000000000000" pitchFamily="2" charset="2"/>
            </a:endParaRPr>
          </a:p>
          <a:p>
            <a:pPr eaLnBrk="1" hangingPunct="1"/>
            <a:r>
              <a:rPr lang="en-US" altLang="en-US" dirty="0">
                <a:sym typeface="Wingdings" panose="05000000000000000000" pitchFamily="2" charset="2"/>
              </a:rPr>
              <a:t>0100 0001 0010 0011  bit strings in Instruction Register, Arg1, Arg2 and Arg3</a:t>
            </a:r>
            <a:endParaRPr lang="en-US" altLang="en-US" dirty="0"/>
          </a:p>
        </p:txBody>
      </p:sp>
    </p:spTree>
    <p:extLst>
      <p:ext uri="{BB962C8B-B14F-4D97-AF65-F5344CB8AC3E}">
        <p14:creationId xmlns:p14="http://schemas.microsoft.com/office/powerpoint/2010/main" val="2999270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38915" name="Rectangle 2"/>
          <p:cNvSpPr>
            <a:spLocks noGrp="1" noChangeArrowheads="1"/>
          </p:cNvSpPr>
          <p:nvPr>
            <p:ph type="title" idx="4294967295"/>
          </p:nvPr>
        </p:nvSpPr>
        <p:spPr>
          <a:xfrm>
            <a:off x="1981200" y="100012"/>
            <a:ext cx="8229600" cy="1143000"/>
          </a:xfrm>
        </p:spPr>
        <p:txBody>
          <a:bodyPr/>
          <a:lstStyle/>
          <a:p>
            <a:pPr eaLnBrk="1" hangingPunct="1"/>
            <a:r>
              <a:rPr lang="en-US" altLang="en-US" sz="3600" dirty="0">
                <a:solidFill>
                  <a:srgbClr val="FF0066"/>
                </a:solidFill>
              </a:rPr>
              <a:t>ADD example two</a:t>
            </a:r>
          </a:p>
        </p:txBody>
      </p:sp>
      <p:sp>
        <p:nvSpPr>
          <p:cNvPr id="38916" name="Rectangle 3"/>
          <p:cNvSpPr>
            <a:spLocks noGrp="1" noChangeArrowheads="1"/>
          </p:cNvSpPr>
          <p:nvPr>
            <p:ph type="body" idx="4294967295"/>
          </p:nvPr>
        </p:nvSpPr>
        <p:spPr>
          <a:xfrm>
            <a:off x="1287623" y="1129005"/>
            <a:ext cx="9302621" cy="4639972"/>
          </a:xfrm>
        </p:spPr>
        <p:txBody>
          <a:bodyPr/>
          <a:lstStyle/>
          <a:p>
            <a:pPr eaLnBrk="1" hangingPunct="1"/>
            <a:r>
              <a:rPr lang="en-US" altLang="en-US" dirty="0"/>
              <a:t>Different chipsets have different architectures.</a:t>
            </a:r>
          </a:p>
          <a:p>
            <a:pPr eaLnBrk="1" hangingPunct="1"/>
            <a:endParaRPr lang="en-US" altLang="en-US" dirty="0"/>
          </a:p>
          <a:p>
            <a:pPr eaLnBrk="1" hangingPunct="1"/>
            <a:r>
              <a:rPr lang="en-US" altLang="en-US" dirty="0"/>
              <a:t>ADD R1 R2 R3   </a:t>
            </a:r>
            <a:r>
              <a:rPr lang="en-US" altLang="en-US" dirty="0">
                <a:sym typeface="Wingdings" panose="05000000000000000000" pitchFamily="2" charset="2"/>
              </a:rPr>
              <a:t> Assembly language: add the contents of Register 1 to Register 2 and put the results in Register 3</a:t>
            </a:r>
          </a:p>
          <a:p>
            <a:pPr eaLnBrk="1" hangingPunct="1"/>
            <a:endParaRPr lang="en-US" altLang="en-US" dirty="0">
              <a:sym typeface="Wingdings" panose="05000000000000000000" pitchFamily="2" charset="2"/>
            </a:endParaRPr>
          </a:p>
          <a:p>
            <a:pPr eaLnBrk="1" hangingPunct="1"/>
            <a:r>
              <a:rPr lang="en-US" altLang="en-US" dirty="0">
                <a:sym typeface="Wingdings" panose="05000000000000000000" pitchFamily="2" charset="2"/>
              </a:rPr>
              <a:t>00100 10000 01000 11000  bit strings in Instruction Register, Arg1, Arg2 and Arg3</a:t>
            </a:r>
            <a:endParaRPr lang="en-US" altLang="en-US" dirty="0"/>
          </a:p>
          <a:p>
            <a:pPr marL="0" indent="0" eaLnBrk="1" hangingPunct="1">
              <a:buNone/>
            </a:pPr>
            <a:endParaRPr lang="en-US" altLang="en-US" dirty="0"/>
          </a:p>
        </p:txBody>
      </p:sp>
    </p:spTree>
    <p:extLst>
      <p:ext uri="{BB962C8B-B14F-4D97-AF65-F5344CB8AC3E}">
        <p14:creationId xmlns:p14="http://schemas.microsoft.com/office/powerpoint/2010/main" val="3260279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53251" name="Rectangle 2"/>
          <p:cNvSpPr>
            <a:spLocks noGrp="1" noChangeArrowheads="1"/>
          </p:cNvSpPr>
          <p:nvPr>
            <p:ph type="title" idx="4294967295"/>
          </p:nvPr>
        </p:nvSpPr>
        <p:spPr/>
        <p:txBody>
          <a:bodyPr/>
          <a:lstStyle/>
          <a:p>
            <a:pPr eaLnBrk="1" hangingPunct="1"/>
            <a:r>
              <a:rPr lang="en-US" altLang="en-US" sz="3600">
                <a:solidFill>
                  <a:srgbClr val="FF0066"/>
                </a:solidFill>
              </a:rPr>
              <a:t>Marshaling and External Data Representation</a:t>
            </a:r>
          </a:p>
        </p:txBody>
      </p:sp>
      <p:sp>
        <p:nvSpPr>
          <p:cNvPr id="53252" name="Rectangle 3"/>
          <p:cNvSpPr>
            <a:spLocks noGrp="1" noChangeArrowheads="1"/>
          </p:cNvSpPr>
          <p:nvPr>
            <p:ph type="body" idx="4294967295"/>
          </p:nvPr>
        </p:nvSpPr>
        <p:spPr>
          <a:xfrm>
            <a:off x="1119672" y="1632857"/>
            <a:ext cx="10011747" cy="4310746"/>
          </a:xfrm>
        </p:spPr>
        <p:txBody>
          <a:bodyPr/>
          <a:lstStyle/>
          <a:p>
            <a:pPr eaLnBrk="1" hangingPunct="1">
              <a:lnSpc>
                <a:spcPct val="90000"/>
              </a:lnSpc>
            </a:pPr>
            <a:r>
              <a:rPr lang="en-US" altLang="en-US" sz="2800" dirty="0"/>
              <a:t>Program data is </a:t>
            </a:r>
            <a:r>
              <a:rPr lang="en-US" altLang="en-US" sz="2800" i="1" dirty="0"/>
              <a:t>random access</a:t>
            </a:r>
            <a:r>
              <a:rPr lang="en-US" altLang="en-US" sz="2800" dirty="0"/>
              <a:t>, stored in memory</a:t>
            </a:r>
          </a:p>
          <a:p>
            <a:pPr eaLnBrk="1" hangingPunct="1">
              <a:lnSpc>
                <a:spcPct val="90000"/>
              </a:lnSpc>
            </a:pPr>
            <a:endParaRPr lang="en-US" altLang="en-US" sz="2800" dirty="0"/>
          </a:p>
          <a:p>
            <a:pPr eaLnBrk="1" hangingPunct="1">
              <a:lnSpc>
                <a:spcPct val="90000"/>
              </a:lnSpc>
            </a:pPr>
            <a:r>
              <a:rPr lang="en-US" altLang="en-US" sz="2800" dirty="0"/>
              <a:t>Messages are </a:t>
            </a:r>
            <a:r>
              <a:rPr lang="en-US" altLang="en-US" sz="2800" i="1" dirty="0"/>
              <a:t>serial</a:t>
            </a:r>
            <a:r>
              <a:rPr lang="en-US" altLang="en-US" sz="2800" dirty="0"/>
              <a:t>, sent bit-after-bit on transmission lines.</a:t>
            </a:r>
          </a:p>
          <a:p>
            <a:pPr eaLnBrk="1" hangingPunct="1">
              <a:lnSpc>
                <a:spcPct val="90000"/>
              </a:lnSpc>
            </a:pPr>
            <a:endParaRPr lang="en-US" altLang="en-US" sz="2800" dirty="0"/>
          </a:p>
          <a:p>
            <a:pPr eaLnBrk="1" hangingPunct="1">
              <a:lnSpc>
                <a:spcPct val="90000"/>
              </a:lnSpc>
            </a:pPr>
            <a:r>
              <a:rPr lang="en-US" altLang="en-US" sz="2800" dirty="0"/>
              <a:t>Marshaling/Un-marshaling is the process of translating one into the other.</a:t>
            </a:r>
          </a:p>
          <a:p>
            <a:pPr eaLnBrk="1" hangingPunct="1">
              <a:lnSpc>
                <a:spcPct val="90000"/>
              </a:lnSpc>
            </a:pPr>
            <a:endParaRPr lang="en-US" altLang="en-US" sz="2800" dirty="0"/>
          </a:p>
          <a:p>
            <a:pPr eaLnBrk="1" hangingPunct="1">
              <a:lnSpc>
                <a:spcPct val="90000"/>
              </a:lnSpc>
            </a:pPr>
            <a:r>
              <a:rPr lang="en-US" altLang="en-US" sz="2800" dirty="0"/>
              <a:t>The problem of fully automating this process is </a:t>
            </a:r>
            <a:r>
              <a:rPr lang="en-US" altLang="en-US" sz="2800" i="1" dirty="0"/>
              <a:t>generally unsolvable, &amp; specifically hard.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54275" name="Rectangle 2"/>
          <p:cNvSpPr>
            <a:spLocks noGrp="1" noChangeArrowheads="1"/>
          </p:cNvSpPr>
          <p:nvPr>
            <p:ph type="title" idx="4294967295"/>
          </p:nvPr>
        </p:nvSpPr>
        <p:spPr/>
        <p:txBody>
          <a:bodyPr/>
          <a:lstStyle/>
          <a:p>
            <a:pPr eaLnBrk="1" hangingPunct="1"/>
            <a:r>
              <a:rPr lang="en-US" altLang="en-US" sz="3600" dirty="0">
                <a:solidFill>
                  <a:srgbClr val="FF0066"/>
                </a:solidFill>
              </a:rPr>
              <a:t>Marshaling--may have to </a:t>
            </a:r>
            <a:r>
              <a:rPr lang="en-US" altLang="en-US" sz="3600" i="1" dirty="0">
                <a:solidFill>
                  <a:srgbClr val="FF0066"/>
                </a:solidFill>
              </a:rPr>
              <a:t>translate</a:t>
            </a:r>
            <a:r>
              <a:rPr lang="en-US" altLang="en-US" sz="3600" dirty="0">
                <a:solidFill>
                  <a:srgbClr val="FF0066"/>
                </a:solidFill>
              </a:rPr>
              <a:t> data</a:t>
            </a:r>
          </a:p>
        </p:txBody>
      </p:sp>
      <p:sp>
        <p:nvSpPr>
          <p:cNvPr id="54276" name="Rectangle 3"/>
          <p:cNvSpPr>
            <a:spLocks noGrp="1" noChangeArrowheads="1"/>
          </p:cNvSpPr>
          <p:nvPr>
            <p:ph type="body" idx="4294967295"/>
          </p:nvPr>
        </p:nvSpPr>
        <p:spPr/>
        <p:txBody>
          <a:bodyPr/>
          <a:lstStyle/>
          <a:p>
            <a:pPr eaLnBrk="1" hangingPunct="1"/>
            <a:r>
              <a:rPr lang="en-US" altLang="en-US" sz="2400" dirty="0">
                <a:latin typeface="Cambria" panose="02040503050406030204" pitchFamily="18" charset="0"/>
              </a:rPr>
              <a:t>Source and destination computers may have different architectures and so different data representations</a:t>
            </a:r>
          </a:p>
          <a:p>
            <a:pPr eaLnBrk="1" hangingPunct="1"/>
            <a:endParaRPr lang="en-US" altLang="en-US" sz="2400" dirty="0">
              <a:latin typeface="Cambria" panose="02040503050406030204" pitchFamily="18" charset="0"/>
            </a:endParaRPr>
          </a:p>
          <a:p>
            <a:pPr eaLnBrk="1" hangingPunct="1"/>
            <a:r>
              <a:rPr lang="en-US" altLang="en-US" sz="2400" dirty="0">
                <a:latin typeface="Cambria" panose="02040503050406030204" pitchFamily="18" charset="0"/>
              </a:rPr>
              <a:t>Lots of computer architectures: </a:t>
            </a:r>
            <a:r>
              <a:rPr lang="en-US" altLang="en-US" sz="1400" dirty="0">
                <a:latin typeface="Cambria" panose="02040503050406030204" pitchFamily="18" charset="0"/>
                <a:hlinkClick r:id="rId2"/>
              </a:rPr>
              <a:t>http://en.wikipedia.org/wiki/Instruction_set#ISAs_implemented_in_hardware</a:t>
            </a:r>
            <a:endParaRPr lang="en-US" altLang="en-US" sz="1400" dirty="0">
              <a:latin typeface="Cambria" panose="02040503050406030204" pitchFamily="18" charset="0"/>
            </a:endParaRPr>
          </a:p>
          <a:p>
            <a:pPr eaLnBrk="1" hangingPunct="1"/>
            <a:endParaRPr lang="en-US" altLang="en-US" sz="1400" dirty="0">
              <a:latin typeface="Cambria" panose="02040503050406030204" pitchFamily="18" charset="0"/>
            </a:endParaRPr>
          </a:p>
          <a:p>
            <a:pPr eaLnBrk="1" hangingPunct="1"/>
            <a:r>
              <a:rPr lang="en-US" altLang="en-US" sz="2400" dirty="0">
                <a:latin typeface="Cambria" panose="02040503050406030204" pitchFamily="18" charset="0"/>
              </a:rPr>
              <a:t>64-bit vs. 32 integers? Big-endian vs. little-endian? Intel vs. Qualcomm?</a:t>
            </a:r>
          </a:p>
          <a:p>
            <a:pPr eaLnBrk="1" hangingPunct="1"/>
            <a:endParaRPr lang="en-US" altLang="en-US" sz="2400" dirty="0">
              <a:latin typeface="Cambria" panose="02040503050406030204" pitchFamily="18" charset="0"/>
            </a:endParaRPr>
          </a:p>
          <a:p>
            <a:pPr eaLnBrk="1" hangingPunct="1"/>
            <a:r>
              <a:rPr lang="en-US" altLang="en-US" sz="2400" dirty="0">
                <a:latin typeface="Cambria" panose="02040503050406030204" pitchFamily="18" charset="0"/>
              </a:rPr>
              <a:t>Floating point representations? </a:t>
            </a:r>
          </a:p>
          <a:p>
            <a:pPr eaLnBrk="1" hangingPunct="1"/>
            <a:endParaRPr lang="en-US" altLang="en-US" sz="2400" dirty="0">
              <a:latin typeface="Cambria" panose="02040503050406030204" pitchFamily="18" charset="0"/>
            </a:endParaRPr>
          </a:p>
          <a:p>
            <a:pPr eaLnBrk="1" hangingPunct="1"/>
            <a:r>
              <a:rPr lang="en-US" altLang="en-US" sz="2400" dirty="0">
                <a:latin typeface="Cambria" panose="02040503050406030204" pitchFamily="18" charset="0"/>
              </a:rPr>
              <a:t>Text. ASCII: 7 bits?, Unicode 16 bits?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55299" name="Rectangle 2"/>
          <p:cNvSpPr>
            <a:spLocks noGrp="1" noChangeArrowheads="1"/>
          </p:cNvSpPr>
          <p:nvPr>
            <p:ph type="title" idx="4294967295"/>
          </p:nvPr>
        </p:nvSpPr>
        <p:spPr/>
        <p:txBody>
          <a:bodyPr/>
          <a:lstStyle/>
          <a:p>
            <a:pPr eaLnBrk="1" hangingPunct="1"/>
            <a:r>
              <a:rPr lang="en-US" altLang="en-US" sz="3600" dirty="0">
                <a:solidFill>
                  <a:srgbClr val="FF0066"/>
                </a:solidFill>
                <a:latin typeface="Cambria" panose="02040503050406030204" pitchFamily="18" charset="0"/>
              </a:rPr>
              <a:t>Marshaling translation choices</a:t>
            </a:r>
          </a:p>
        </p:txBody>
      </p:sp>
      <p:sp>
        <p:nvSpPr>
          <p:cNvPr id="55300" name="Rectangle 3"/>
          <p:cNvSpPr>
            <a:spLocks noGrp="1" noChangeArrowheads="1"/>
          </p:cNvSpPr>
          <p:nvPr>
            <p:ph type="body" idx="4294967295"/>
          </p:nvPr>
        </p:nvSpPr>
        <p:spPr/>
        <p:txBody>
          <a:bodyPr/>
          <a:lstStyle/>
          <a:p>
            <a:pPr eaLnBrk="1" hangingPunct="1"/>
            <a:r>
              <a:rPr lang="en-US" altLang="en-US" sz="2800" dirty="0">
                <a:latin typeface="Cambria" panose="02040503050406030204" pitchFamily="18" charset="0"/>
              </a:rPr>
              <a:t>Agree on external format and translate at both ends (e.g., CDR, XML)</a:t>
            </a:r>
          </a:p>
          <a:p>
            <a:pPr eaLnBrk="1" hangingPunct="1"/>
            <a:endParaRPr lang="en-US" altLang="en-US" sz="2800" dirty="0">
              <a:latin typeface="Cambria" panose="02040503050406030204" pitchFamily="18" charset="0"/>
            </a:endParaRPr>
          </a:p>
          <a:p>
            <a:pPr eaLnBrk="1" hangingPunct="1"/>
            <a:r>
              <a:rPr lang="en-US" altLang="en-US" sz="2800" dirty="0">
                <a:latin typeface="Cambria" panose="02040503050406030204" pitchFamily="18" charset="0"/>
              </a:rPr>
              <a:t>Sender translates for receiver (not common?)</a:t>
            </a:r>
          </a:p>
          <a:p>
            <a:pPr eaLnBrk="1" hangingPunct="1"/>
            <a:endParaRPr lang="en-US" altLang="en-US" sz="2800" dirty="0">
              <a:latin typeface="Cambria" panose="02040503050406030204" pitchFamily="18" charset="0"/>
            </a:endParaRPr>
          </a:p>
          <a:p>
            <a:pPr eaLnBrk="1" hangingPunct="1"/>
            <a:r>
              <a:rPr lang="en-US" altLang="en-US" sz="2800" dirty="0">
                <a:latin typeface="Cambria" panose="02040503050406030204" pitchFamily="18" charset="0"/>
              </a:rPr>
              <a:t>Sender sends agreed meta-information (or is implicit in application) and receiver translates</a:t>
            </a:r>
          </a:p>
          <a:p>
            <a:pPr eaLnBrk="1" hangingPunct="1"/>
            <a:endParaRPr lang="en-US" altLang="en-US" sz="2800" dirty="0">
              <a:latin typeface="Cambria" panose="02040503050406030204" pitchFamily="18" charset="0"/>
            </a:endParaRPr>
          </a:p>
          <a:p>
            <a:pPr eaLnBrk="1" hangingPunct="1"/>
            <a:r>
              <a:rPr lang="en-US" altLang="en-US" sz="2800" dirty="0">
                <a:latin typeface="Cambria" panose="02040503050406030204" pitchFamily="18" charset="0"/>
              </a:rPr>
              <a:t>Use virtual machines so no translation (Java)</a:t>
            </a:r>
            <a:endParaRPr lang="en-US" altLang="en-US" dirty="0">
              <a:latin typeface="Cambria" panose="020405030504060302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9219" name="Rectangle 2"/>
          <p:cNvSpPr>
            <a:spLocks noGrp="1" noChangeArrowheads="1"/>
          </p:cNvSpPr>
          <p:nvPr>
            <p:ph type="title"/>
          </p:nvPr>
        </p:nvSpPr>
        <p:spPr>
          <a:xfrm>
            <a:off x="1278294" y="335902"/>
            <a:ext cx="9358604" cy="807097"/>
          </a:xfrm>
        </p:spPr>
        <p:txBody>
          <a:bodyPr/>
          <a:lstStyle/>
          <a:p>
            <a:pPr eaLnBrk="1" hangingPunct="1"/>
            <a:r>
              <a:rPr lang="en-US" altLang="en-US" sz="4000" dirty="0"/>
              <a:t>Why do we bother with root instructions?</a:t>
            </a:r>
          </a:p>
        </p:txBody>
      </p:sp>
      <p:sp>
        <p:nvSpPr>
          <p:cNvPr id="9220" name="Rectangle 3"/>
          <p:cNvSpPr>
            <a:spLocks noGrp="1" noChangeArrowheads="1"/>
          </p:cNvSpPr>
          <p:nvPr>
            <p:ph type="body" idx="1"/>
          </p:nvPr>
        </p:nvSpPr>
        <p:spPr>
          <a:xfrm>
            <a:off x="1278294" y="1142999"/>
            <a:ext cx="9815803" cy="4884575"/>
          </a:xfrm>
        </p:spPr>
        <p:txBody>
          <a:bodyPr/>
          <a:lstStyle/>
          <a:p>
            <a:pPr algn="l" eaLnBrk="1" hangingPunct="1">
              <a:buFontTx/>
              <a:buChar char="•"/>
            </a:pPr>
            <a:r>
              <a:rPr lang="en-US" altLang="en-US" sz="2800" dirty="0"/>
              <a:t>Users can damage hardware—imagine sending a disk actuator arm back and forth across the disk at high speed for three days.</a:t>
            </a:r>
          </a:p>
          <a:p>
            <a:pPr algn="l" eaLnBrk="1" hangingPunct="1">
              <a:buFontTx/>
              <a:buChar char="•"/>
            </a:pPr>
            <a:endParaRPr lang="en-US" altLang="en-US" sz="2800" dirty="0"/>
          </a:p>
          <a:p>
            <a:pPr algn="l" eaLnBrk="1" hangingPunct="1">
              <a:buFontTx/>
              <a:buChar char="•"/>
            </a:pPr>
            <a:r>
              <a:rPr lang="en-US" altLang="en-US" sz="2800" dirty="0"/>
              <a:t>Users don’t want to have to learn the details of hardware manipulation in driver code, for example: Set pin 23 high, except when patch AA345982-12 has been applied in a coax environment on a pre-2017 B37 Samsung chip, in which case set pin 23 low and pin 87 high…</a:t>
            </a:r>
          </a:p>
        </p:txBody>
      </p:sp>
    </p:spTree>
    <p:extLst>
      <p:ext uri="{BB962C8B-B14F-4D97-AF65-F5344CB8AC3E}">
        <p14:creationId xmlns:p14="http://schemas.microsoft.com/office/powerpoint/2010/main" val="15343052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56323" name="Rectangle 2"/>
          <p:cNvSpPr>
            <a:spLocks noGrp="1" noChangeArrowheads="1"/>
          </p:cNvSpPr>
          <p:nvPr>
            <p:ph type="title" idx="4294967295"/>
          </p:nvPr>
        </p:nvSpPr>
        <p:spPr/>
        <p:txBody>
          <a:bodyPr/>
          <a:lstStyle/>
          <a:p>
            <a:pPr eaLnBrk="1" hangingPunct="1"/>
            <a:r>
              <a:rPr lang="en-US" altLang="en-US" sz="3600" dirty="0">
                <a:solidFill>
                  <a:srgbClr val="FF0066"/>
                </a:solidFill>
                <a:latin typeface="Cambria" panose="02040503050406030204" pitchFamily="18" charset="0"/>
              </a:rPr>
              <a:t>Why impossible to fully automate</a:t>
            </a:r>
          </a:p>
        </p:txBody>
      </p:sp>
      <p:sp>
        <p:nvSpPr>
          <p:cNvPr id="56324" name="Rectangle 3"/>
          <p:cNvSpPr>
            <a:spLocks noGrp="1" noChangeArrowheads="1"/>
          </p:cNvSpPr>
          <p:nvPr>
            <p:ph type="body" idx="4294967295"/>
          </p:nvPr>
        </p:nvSpPr>
        <p:spPr>
          <a:xfrm>
            <a:off x="1138335" y="1259633"/>
            <a:ext cx="10114383" cy="4683969"/>
          </a:xfrm>
        </p:spPr>
        <p:txBody>
          <a:bodyPr/>
          <a:lstStyle/>
          <a:p>
            <a:pPr eaLnBrk="1" hangingPunct="1"/>
            <a:r>
              <a:rPr lang="en-US" altLang="en-US" sz="2800" dirty="0">
                <a:latin typeface="Cambria" panose="02040503050406030204" pitchFamily="18" charset="0"/>
              </a:rPr>
              <a:t>Automated marshaling means that without knowing anything about the data, a lower-level middleware algorithm can marshal it.</a:t>
            </a:r>
          </a:p>
          <a:p>
            <a:pPr eaLnBrk="1" hangingPunct="1"/>
            <a:endParaRPr lang="en-US" altLang="en-US" sz="2800" dirty="0">
              <a:latin typeface="Cambria" panose="02040503050406030204" pitchFamily="18" charset="0"/>
            </a:endParaRPr>
          </a:p>
          <a:p>
            <a:pPr eaLnBrk="1" hangingPunct="1"/>
            <a:r>
              <a:rPr lang="en-US" altLang="en-US" sz="2800" dirty="0">
                <a:latin typeface="Cambria" panose="02040503050406030204" pitchFamily="18" charset="0"/>
              </a:rPr>
              <a:t>Dynamically allocated data objects:</a:t>
            </a:r>
          </a:p>
          <a:p>
            <a:pPr eaLnBrk="1" hangingPunct="1"/>
            <a:endParaRPr lang="en-US" altLang="en-US" sz="2800" dirty="0">
              <a:latin typeface="Cambria" panose="02040503050406030204" pitchFamily="18" charset="0"/>
            </a:endParaRPr>
          </a:p>
          <a:p>
            <a:pPr lvl="1" eaLnBrk="1" hangingPunct="1"/>
            <a:r>
              <a:rPr lang="en-US" altLang="en-US" sz="2400" dirty="0">
                <a:latin typeface="Cambria" panose="02040503050406030204" pitchFamily="18" charset="0"/>
              </a:rPr>
              <a:t>What does Null pointer mean? Suppose application programmer uses 237 as the end-of-list value? There is no rule they can’t…</a:t>
            </a:r>
          </a:p>
          <a:p>
            <a:pPr lvl="1" eaLnBrk="1" hangingPunct="1"/>
            <a:endParaRPr lang="en-US" altLang="en-US" sz="2400" dirty="0">
              <a:latin typeface="Cambria" panose="02040503050406030204" pitchFamily="18" charset="0"/>
            </a:endParaRPr>
          </a:p>
          <a:p>
            <a:pPr lvl="1" eaLnBrk="1" hangingPunct="1"/>
            <a:r>
              <a:rPr lang="en-US" altLang="en-US" sz="2400" dirty="0">
                <a:latin typeface="Cambria" panose="02040503050406030204" pitchFamily="18" charset="0"/>
              </a:rPr>
              <a:t>What about a random-access cyclically linked objects?</a:t>
            </a:r>
          </a:p>
          <a:p>
            <a:pPr eaLnBrk="1" hangingPunct="1"/>
            <a:endParaRPr lang="en-US" altLang="en-US" sz="2400" dirty="0">
              <a:latin typeface="Cambria" panose="020405030504060302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56323" name="Rectangle 2"/>
          <p:cNvSpPr>
            <a:spLocks noGrp="1" noChangeArrowheads="1"/>
          </p:cNvSpPr>
          <p:nvPr>
            <p:ph type="title" idx="4294967295"/>
          </p:nvPr>
        </p:nvSpPr>
        <p:spPr/>
        <p:txBody>
          <a:bodyPr/>
          <a:lstStyle/>
          <a:p>
            <a:pPr eaLnBrk="1" hangingPunct="1"/>
            <a:endParaRPr lang="en-US" altLang="en-US" sz="3600" dirty="0">
              <a:solidFill>
                <a:srgbClr val="FF0066"/>
              </a:solidFill>
            </a:endParaRPr>
          </a:p>
        </p:txBody>
      </p:sp>
      <p:sp>
        <p:nvSpPr>
          <p:cNvPr id="56324" name="Rectangle 3"/>
          <p:cNvSpPr>
            <a:spLocks noGrp="1" noChangeArrowheads="1"/>
          </p:cNvSpPr>
          <p:nvPr>
            <p:ph type="body" idx="4294967295"/>
          </p:nvPr>
        </p:nvSpPr>
        <p:spPr/>
        <p:txBody>
          <a:bodyPr/>
          <a:lstStyle/>
          <a:p>
            <a:pPr eaLnBrk="1" hangingPunct="1"/>
            <a:r>
              <a:rPr lang="en-US" altLang="en-US" sz="2800" dirty="0">
                <a:latin typeface="Cambria" panose="02040503050406030204" pitchFamily="18" charset="0"/>
              </a:rPr>
              <a:t>The typical reference to a linked data structure is the address in memory (an unsigned integer—a </a:t>
            </a:r>
            <a:r>
              <a:rPr lang="en-US" altLang="en-US" sz="2800" i="1" dirty="0">
                <a:latin typeface="Cambria" panose="02040503050406030204" pitchFamily="18" charset="0"/>
              </a:rPr>
              <a:t>pointer</a:t>
            </a:r>
            <a:r>
              <a:rPr lang="en-US" altLang="en-US" sz="2800" dirty="0">
                <a:latin typeface="Cambria" panose="02040503050406030204" pitchFamily="18" charset="0"/>
              </a:rPr>
              <a:t>) of the start of the object, or the address of a </a:t>
            </a:r>
            <a:r>
              <a:rPr lang="en-US" altLang="en-US" sz="2800" i="1" dirty="0">
                <a:latin typeface="Cambria" panose="02040503050406030204" pitchFamily="18" charset="0"/>
              </a:rPr>
              <a:t>head pointer </a:t>
            </a:r>
            <a:r>
              <a:rPr lang="en-US" altLang="en-US" sz="2800" dirty="0">
                <a:latin typeface="Cambria" panose="02040503050406030204" pitchFamily="18" charset="0"/>
              </a:rPr>
              <a:t>that points to it.</a:t>
            </a:r>
          </a:p>
          <a:p>
            <a:pPr eaLnBrk="1" hangingPunct="1"/>
            <a:endParaRPr lang="en-US" altLang="en-US" sz="2800" dirty="0">
              <a:latin typeface="Cambria" panose="02040503050406030204" pitchFamily="18" charset="0"/>
            </a:endParaRPr>
          </a:p>
          <a:p>
            <a:pPr eaLnBrk="1" hangingPunct="1"/>
            <a:r>
              <a:rPr lang="en-US" altLang="en-US" sz="2800" dirty="0">
                <a:latin typeface="Cambria" panose="02040503050406030204" pitchFamily="18" charset="0"/>
              </a:rPr>
              <a:t>What about </a:t>
            </a:r>
            <a:r>
              <a:rPr lang="en-US" altLang="en-US" sz="2800" i="1" dirty="0">
                <a:latin typeface="Cambria" panose="02040503050406030204" pitchFamily="18" charset="0"/>
              </a:rPr>
              <a:t>dynamic</a:t>
            </a:r>
            <a:r>
              <a:rPr lang="en-US" altLang="en-US" sz="2800" dirty="0">
                <a:latin typeface="Cambria" panose="02040503050406030204" pitchFamily="18" charset="0"/>
              </a:rPr>
              <a:t> data structures that are changed by the application process while they are being marshaled?</a:t>
            </a:r>
          </a:p>
        </p:txBody>
      </p:sp>
    </p:spTree>
    <p:extLst>
      <p:ext uri="{BB962C8B-B14F-4D97-AF65-F5344CB8AC3E}">
        <p14:creationId xmlns:p14="http://schemas.microsoft.com/office/powerpoint/2010/main" val="1293270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56323" name="Rectangle 2"/>
          <p:cNvSpPr>
            <a:spLocks noGrp="1" noChangeArrowheads="1"/>
          </p:cNvSpPr>
          <p:nvPr>
            <p:ph type="title" idx="4294967295"/>
          </p:nvPr>
        </p:nvSpPr>
        <p:spPr/>
        <p:txBody>
          <a:bodyPr/>
          <a:lstStyle/>
          <a:p>
            <a:pPr eaLnBrk="1" hangingPunct="1"/>
            <a:r>
              <a:rPr lang="en-US" altLang="en-US" sz="3600" dirty="0">
                <a:solidFill>
                  <a:srgbClr val="FF0066"/>
                </a:solidFill>
              </a:rPr>
              <a:t>Some dynamic linked data structures</a:t>
            </a:r>
          </a:p>
        </p:txBody>
      </p:sp>
      <p:sp>
        <p:nvSpPr>
          <p:cNvPr id="56324" name="Rectangle 3"/>
          <p:cNvSpPr>
            <a:spLocks noGrp="1" noChangeArrowheads="1"/>
          </p:cNvSpPr>
          <p:nvPr>
            <p:ph type="body" idx="4294967295"/>
          </p:nvPr>
        </p:nvSpPr>
        <p:spPr/>
        <p:txBody>
          <a:bodyPr/>
          <a:lstStyle/>
          <a:p>
            <a:pPr eaLnBrk="1" hangingPunct="1"/>
            <a:endParaRPr lang="en-US" altLang="en-US" sz="2800" dirty="0">
              <a:latin typeface="Cambria" panose="02040503050406030204" pitchFamily="18" charset="0"/>
            </a:endParaRPr>
          </a:p>
        </p:txBody>
      </p:sp>
      <p:pic>
        <p:nvPicPr>
          <p:cNvPr id="5" name="Picture 4" descr="C:\Users\elliott\AppData\Local\Microsoft\Windows\INetCache\Content.MSO\3882F33.tmp"/>
          <p:cNvPicPr/>
          <p:nvPr/>
        </p:nvPicPr>
        <p:blipFill>
          <a:blip r:embed="rId2">
            <a:extLst>
              <a:ext uri="{28A0092B-C50C-407E-A947-70E740481C1C}">
                <a14:useLocalDpi xmlns:a14="http://schemas.microsoft.com/office/drawing/2010/main" val="0"/>
              </a:ext>
            </a:extLst>
          </a:blip>
          <a:srcRect/>
          <a:stretch>
            <a:fillRect/>
          </a:stretch>
        </p:blipFill>
        <p:spPr bwMode="auto">
          <a:xfrm>
            <a:off x="3400194" y="2328891"/>
            <a:ext cx="4046624" cy="2565227"/>
          </a:xfrm>
          <a:prstGeom prst="rect">
            <a:avLst/>
          </a:prstGeom>
          <a:noFill/>
          <a:ln>
            <a:noFill/>
          </a:ln>
        </p:spPr>
      </p:pic>
    </p:spTree>
    <p:extLst>
      <p:ext uri="{BB962C8B-B14F-4D97-AF65-F5344CB8AC3E}">
        <p14:creationId xmlns:p14="http://schemas.microsoft.com/office/powerpoint/2010/main" val="242779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56323" name="Rectangle 2"/>
          <p:cNvSpPr>
            <a:spLocks noGrp="1" noChangeArrowheads="1"/>
          </p:cNvSpPr>
          <p:nvPr>
            <p:ph type="title" idx="4294967295"/>
          </p:nvPr>
        </p:nvSpPr>
        <p:spPr/>
        <p:txBody>
          <a:bodyPr/>
          <a:lstStyle/>
          <a:p>
            <a:pPr eaLnBrk="1" hangingPunct="1"/>
            <a:r>
              <a:rPr lang="en-US" altLang="en-US" sz="3600" dirty="0">
                <a:solidFill>
                  <a:srgbClr val="FF0066"/>
                </a:solidFill>
              </a:rPr>
              <a:t>Some dynamic linked data structures</a:t>
            </a:r>
          </a:p>
        </p:txBody>
      </p:sp>
      <p:sp>
        <p:nvSpPr>
          <p:cNvPr id="56324" name="Rectangle 3"/>
          <p:cNvSpPr>
            <a:spLocks noGrp="1" noChangeArrowheads="1"/>
          </p:cNvSpPr>
          <p:nvPr>
            <p:ph type="body" idx="4294967295"/>
          </p:nvPr>
        </p:nvSpPr>
        <p:spPr/>
        <p:txBody>
          <a:bodyPr/>
          <a:lstStyle/>
          <a:p>
            <a:pPr eaLnBrk="1" hangingPunct="1"/>
            <a:endParaRPr lang="en-US" altLang="en-US" sz="2800" dirty="0">
              <a:latin typeface="Cambria" panose="02040503050406030204" pitchFamily="18" charset="0"/>
            </a:endParaRPr>
          </a:p>
        </p:txBody>
      </p:sp>
      <p:pic>
        <p:nvPicPr>
          <p:cNvPr id="7" name="Picture 6" descr="Image result for complex linked data structure node"/>
          <p:cNvPicPr/>
          <p:nvPr/>
        </p:nvPicPr>
        <p:blipFill>
          <a:blip r:embed="rId2">
            <a:extLst>
              <a:ext uri="{28A0092B-C50C-407E-A947-70E740481C1C}">
                <a14:useLocalDpi xmlns:a14="http://schemas.microsoft.com/office/drawing/2010/main" val="0"/>
              </a:ext>
            </a:extLst>
          </a:blip>
          <a:srcRect/>
          <a:stretch>
            <a:fillRect/>
          </a:stretch>
        </p:blipFill>
        <p:spPr bwMode="auto">
          <a:xfrm>
            <a:off x="2358158" y="2404630"/>
            <a:ext cx="6959024" cy="3029815"/>
          </a:xfrm>
          <a:prstGeom prst="rect">
            <a:avLst/>
          </a:prstGeom>
          <a:noFill/>
          <a:ln>
            <a:noFill/>
          </a:ln>
        </p:spPr>
      </p:pic>
    </p:spTree>
    <p:extLst>
      <p:ext uri="{BB962C8B-B14F-4D97-AF65-F5344CB8AC3E}">
        <p14:creationId xmlns:p14="http://schemas.microsoft.com/office/powerpoint/2010/main" val="2556247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56323" name="Rectangle 2"/>
          <p:cNvSpPr>
            <a:spLocks noGrp="1" noChangeArrowheads="1"/>
          </p:cNvSpPr>
          <p:nvPr>
            <p:ph type="title" idx="4294967295"/>
          </p:nvPr>
        </p:nvSpPr>
        <p:spPr>
          <a:xfrm>
            <a:off x="1981200" y="274638"/>
            <a:ext cx="8507712" cy="774844"/>
          </a:xfrm>
        </p:spPr>
        <p:txBody>
          <a:bodyPr/>
          <a:lstStyle/>
          <a:p>
            <a:pPr eaLnBrk="1" hangingPunct="1"/>
            <a:r>
              <a:rPr lang="en-US" altLang="en-US" sz="3200" dirty="0">
                <a:solidFill>
                  <a:srgbClr val="FF0066"/>
                </a:solidFill>
              </a:rPr>
              <a:t>Marshaling a dynamic cyclically linked list</a:t>
            </a:r>
          </a:p>
        </p:txBody>
      </p:sp>
      <p:sp>
        <p:nvSpPr>
          <p:cNvPr id="6" name="AutoShape 10" descr="Image result for cyclic linked list"/>
          <p:cNvSpPr>
            <a:spLocks noGrp="1" noChangeAspect="1" noChangeArrowheads="1"/>
          </p:cNvSpPr>
          <p:nvPr>
            <p:ph type="body" idx="4294967295"/>
          </p:nvPr>
        </p:nvSpPr>
        <p:spPr bwMode="auto">
          <a:xfrm>
            <a:off x="1908464" y="1126693"/>
            <a:ext cx="8580448" cy="47189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2400" dirty="0"/>
              <a:t>Marshaling process [M] starts marshaling linked object at node 3, completes to 9, App inserts node 8, M completes to 11, now what?</a:t>
            </a:r>
          </a:p>
          <a:p>
            <a:endParaRPr lang="en-US" dirty="0"/>
          </a:p>
        </p:txBody>
      </p:sp>
      <p:pic>
        <p:nvPicPr>
          <p:cNvPr id="11" name="Picture 10" descr="C:\Users\elliott\AppData\Local\Microsoft\Windows\INetCache\Content.MSO\2E1EE2B9.tmp"/>
          <p:cNvPicPr/>
          <p:nvPr/>
        </p:nvPicPr>
        <p:blipFill>
          <a:blip r:embed="rId2">
            <a:extLst>
              <a:ext uri="{28A0092B-C50C-407E-A947-70E740481C1C}">
                <a14:useLocalDpi xmlns:a14="http://schemas.microsoft.com/office/drawing/2010/main" val="0"/>
              </a:ext>
            </a:extLst>
          </a:blip>
          <a:srcRect/>
          <a:stretch>
            <a:fillRect/>
          </a:stretch>
        </p:blipFill>
        <p:spPr bwMode="auto">
          <a:xfrm>
            <a:off x="1908464" y="2471795"/>
            <a:ext cx="8354291" cy="3773430"/>
          </a:xfrm>
          <a:prstGeom prst="rect">
            <a:avLst/>
          </a:prstGeom>
          <a:noFill/>
          <a:ln>
            <a:noFill/>
          </a:ln>
        </p:spPr>
      </p:pic>
    </p:spTree>
    <p:extLst>
      <p:ext uri="{BB962C8B-B14F-4D97-AF65-F5344CB8AC3E}">
        <p14:creationId xmlns:p14="http://schemas.microsoft.com/office/powerpoint/2010/main" val="778474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56323" name="Rectangle 2"/>
          <p:cNvSpPr>
            <a:spLocks noGrp="1" noChangeArrowheads="1"/>
          </p:cNvSpPr>
          <p:nvPr>
            <p:ph type="title" idx="4294967295"/>
          </p:nvPr>
        </p:nvSpPr>
        <p:spPr/>
        <p:txBody>
          <a:bodyPr/>
          <a:lstStyle/>
          <a:p>
            <a:pPr eaLnBrk="1" hangingPunct="1"/>
            <a:r>
              <a:rPr lang="en-US" altLang="en-US" sz="3600" dirty="0">
                <a:solidFill>
                  <a:srgbClr val="FF0066"/>
                </a:solidFill>
              </a:rPr>
              <a:t>Now write the code to marshal this</a:t>
            </a:r>
          </a:p>
        </p:txBody>
      </p:sp>
      <p:sp>
        <p:nvSpPr>
          <p:cNvPr id="56324" name="Rectangle 3"/>
          <p:cNvSpPr>
            <a:spLocks noGrp="1" noChangeArrowheads="1"/>
          </p:cNvSpPr>
          <p:nvPr>
            <p:ph type="body" idx="4294967295"/>
          </p:nvPr>
        </p:nvSpPr>
        <p:spPr/>
        <p:txBody>
          <a:bodyPr/>
          <a:lstStyle/>
          <a:p>
            <a:pPr eaLnBrk="1" hangingPunct="1"/>
            <a:endParaRPr lang="en-US" altLang="en-US" sz="2800" dirty="0">
              <a:latin typeface="Cambria" panose="02040503050406030204" pitchFamily="18" charset="0"/>
            </a:endParaRPr>
          </a:p>
        </p:txBody>
      </p:sp>
      <p:pic>
        <p:nvPicPr>
          <p:cNvPr id="5" name="Picture 4" descr="C:\Users\elliott\AppData\Local\Microsoft\Windows\INetCache\Content.MSO\C36F8E2F.tmp"/>
          <p:cNvPicPr/>
          <p:nvPr/>
        </p:nvPicPr>
        <p:blipFill>
          <a:blip r:embed="rId2">
            <a:extLst>
              <a:ext uri="{28A0092B-C50C-407E-A947-70E740481C1C}">
                <a14:useLocalDpi xmlns:a14="http://schemas.microsoft.com/office/drawing/2010/main" val="0"/>
              </a:ext>
            </a:extLst>
          </a:blip>
          <a:srcRect/>
          <a:stretch>
            <a:fillRect/>
          </a:stretch>
        </p:blipFill>
        <p:spPr bwMode="auto">
          <a:xfrm>
            <a:off x="2208385" y="2110855"/>
            <a:ext cx="7711470" cy="3593754"/>
          </a:xfrm>
          <a:prstGeom prst="rect">
            <a:avLst/>
          </a:prstGeom>
          <a:noFill/>
          <a:ln>
            <a:noFill/>
          </a:ln>
        </p:spPr>
      </p:pic>
    </p:spTree>
    <p:extLst>
      <p:ext uri="{BB962C8B-B14F-4D97-AF65-F5344CB8AC3E}">
        <p14:creationId xmlns:p14="http://schemas.microsoft.com/office/powerpoint/2010/main" val="30640998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57347" name="Rectangle 2"/>
          <p:cNvSpPr>
            <a:spLocks noGrp="1" noChangeArrowheads="1"/>
          </p:cNvSpPr>
          <p:nvPr>
            <p:ph type="title" idx="4294967295"/>
          </p:nvPr>
        </p:nvSpPr>
        <p:spPr/>
        <p:txBody>
          <a:bodyPr/>
          <a:lstStyle/>
          <a:p>
            <a:pPr eaLnBrk="1" hangingPunct="1"/>
            <a:r>
              <a:rPr lang="en-US" altLang="en-US" sz="3600">
                <a:solidFill>
                  <a:srgbClr val="FF0066"/>
                </a:solidFill>
              </a:rPr>
              <a:t>Introspection</a:t>
            </a:r>
          </a:p>
        </p:txBody>
      </p:sp>
      <p:sp>
        <p:nvSpPr>
          <p:cNvPr id="57348" name="Rectangle 3"/>
          <p:cNvSpPr>
            <a:spLocks noGrp="1" noChangeArrowheads="1"/>
          </p:cNvSpPr>
          <p:nvPr>
            <p:ph type="body" idx="4294967295"/>
          </p:nvPr>
        </p:nvSpPr>
        <p:spPr/>
        <p:txBody>
          <a:bodyPr/>
          <a:lstStyle/>
          <a:p>
            <a:pPr eaLnBrk="1" hangingPunct="1"/>
            <a:r>
              <a:rPr lang="en-US" altLang="en-US" sz="2400" dirty="0"/>
              <a:t>Sometimes objects have information about their class available. This has to be marshaled as well.</a:t>
            </a:r>
          </a:p>
          <a:p>
            <a:pPr eaLnBrk="1" hangingPunct="1"/>
            <a:endParaRPr lang="en-US" altLang="en-US" sz="2400" dirty="0"/>
          </a:p>
          <a:p>
            <a:pPr eaLnBrk="1" hangingPunct="1"/>
            <a:r>
              <a:rPr lang="en-US" altLang="en-US" sz="2400" dirty="0"/>
              <a:t>Java supports introspection in its serialization</a:t>
            </a:r>
          </a:p>
          <a:p>
            <a:pPr eaLnBrk="1" hangingPunct="1"/>
            <a:endParaRPr lang="en-US" altLang="en-US" sz="2400" dirty="0"/>
          </a:p>
          <a:p>
            <a:pPr eaLnBrk="1" hangingPunct="1"/>
            <a:r>
              <a:rPr lang="en-US" altLang="en-US" sz="2400" dirty="0"/>
              <a:t>CDR sends only the data and assumes knowledge of the objects.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58371" name="Rectangle 2"/>
          <p:cNvSpPr>
            <a:spLocks noGrp="1" noChangeArrowheads="1"/>
          </p:cNvSpPr>
          <p:nvPr>
            <p:ph type="title" idx="4294967295"/>
          </p:nvPr>
        </p:nvSpPr>
        <p:spPr/>
        <p:txBody>
          <a:bodyPr/>
          <a:lstStyle/>
          <a:p>
            <a:pPr eaLnBrk="1" hangingPunct="1"/>
            <a:r>
              <a:rPr lang="en-US" altLang="en-US" sz="3600">
                <a:solidFill>
                  <a:srgbClr val="FF0066"/>
                </a:solidFill>
              </a:rPr>
              <a:t>XML namespaces</a:t>
            </a:r>
          </a:p>
        </p:txBody>
      </p:sp>
      <p:sp>
        <p:nvSpPr>
          <p:cNvPr id="58372" name="Rectangle 3"/>
          <p:cNvSpPr>
            <a:spLocks noGrp="1" noChangeArrowheads="1"/>
          </p:cNvSpPr>
          <p:nvPr>
            <p:ph type="body" idx="4294967295"/>
          </p:nvPr>
        </p:nvSpPr>
        <p:spPr/>
        <p:txBody>
          <a:bodyPr/>
          <a:lstStyle/>
          <a:p>
            <a:pPr eaLnBrk="1" hangingPunct="1"/>
            <a:r>
              <a:rPr lang="en-US" altLang="en-US" sz="2400" dirty="0"/>
              <a:t>Information about contained objects, but may be in an external reference.</a:t>
            </a:r>
          </a:p>
          <a:p>
            <a:pPr eaLnBrk="1" hangingPunct="1"/>
            <a:endParaRPr lang="en-US" altLang="en-US" sz="2400" dirty="0"/>
          </a:p>
          <a:p>
            <a:pPr eaLnBrk="1" hangingPunct="1"/>
            <a:r>
              <a:rPr lang="en-US" altLang="en-US" sz="2400" dirty="0"/>
              <a:t>XML namespaces sometimes use URLs as unique strings (UUIDs), and have nicknames within a document.</a:t>
            </a:r>
          </a:p>
          <a:p>
            <a:pPr eaLnBrk="1" hangingPunct="1"/>
            <a:endParaRPr lang="en-US" altLang="en-US" sz="2400" dirty="0"/>
          </a:p>
          <a:p>
            <a:pPr eaLnBrk="1" hangingPunct="1"/>
            <a:r>
              <a:rPr lang="en-US" altLang="en-US" sz="2400" dirty="0"/>
              <a:t>Any named item in the document with the nickname thus made globally unique.</a:t>
            </a:r>
          </a:p>
          <a:p>
            <a:pPr eaLnBrk="1" hangingPunct="1"/>
            <a:endParaRPr lang="en-US" altLang="en-US" sz="2400" dirty="0"/>
          </a:p>
          <a:p>
            <a:pPr eaLnBrk="1" hangingPunct="1"/>
            <a:r>
              <a:rPr lang="en-US" altLang="en-US" sz="2400" dirty="0"/>
              <a:t>E.g., “</a:t>
            </a:r>
            <a:r>
              <a:rPr lang="en-US" altLang="en-US" sz="2400" dirty="0" err="1"/>
              <a:t>ID_num</a:t>
            </a:r>
            <a:r>
              <a:rPr lang="en-US" altLang="en-US" sz="2400" dirty="0"/>
              <a:t>” can appear in many documents, but is made unique by the docs namespace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59395" name="Rectangle 2"/>
          <p:cNvSpPr>
            <a:spLocks noGrp="1" noChangeArrowheads="1"/>
          </p:cNvSpPr>
          <p:nvPr>
            <p:ph type="title" idx="4294967295"/>
          </p:nvPr>
        </p:nvSpPr>
        <p:spPr/>
        <p:txBody>
          <a:bodyPr/>
          <a:lstStyle/>
          <a:p>
            <a:pPr eaLnBrk="1" hangingPunct="1"/>
            <a:r>
              <a:rPr lang="en-US" altLang="en-US" sz="3600">
                <a:solidFill>
                  <a:srgbClr val="FF0066"/>
                </a:solidFill>
              </a:rPr>
              <a:t>Serialization, “flattening”</a:t>
            </a:r>
          </a:p>
        </p:txBody>
      </p:sp>
      <p:sp>
        <p:nvSpPr>
          <p:cNvPr id="59396" name="Rectangle 3"/>
          <p:cNvSpPr>
            <a:spLocks noGrp="1" noChangeArrowheads="1"/>
          </p:cNvSpPr>
          <p:nvPr>
            <p:ph type="body" idx="4294967295"/>
          </p:nvPr>
        </p:nvSpPr>
        <p:spPr>
          <a:xfrm>
            <a:off x="1875692" y="1222132"/>
            <a:ext cx="8229600" cy="4525963"/>
          </a:xfrm>
        </p:spPr>
        <p:txBody>
          <a:bodyPr/>
          <a:lstStyle/>
          <a:p>
            <a:pPr eaLnBrk="1" hangingPunct="1">
              <a:lnSpc>
                <a:spcPct val="80000"/>
              </a:lnSpc>
            </a:pPr>
            <a:r>
              <a:rPr lang="en-US" altLang="en-US" sz="2400" dirty="0"/>
              <a:t>To store random access memory objects on disk, or to send them on network lines, the process is the same.</a:t>
            </a:r>
          </a:p>
          <a:p>
            <a:pPr eaLnBrk="1" hangingPunct="1">
              <a:lnSpc>
                <a:spcPct val="80000"/>
              </a:lnSpc>
            </a:pPr>
            <a:endParaRPr lang="en-US" altLang="en-US" sz="2400" dirty="0"/>
          </a:p>
          <a:p>
            <a:pPr eaLnBrk="1" hangingPunct="1">
              <a:lnSpc>
                <a:spcPct val="80000"/>
              </a:lnSpc>
            </a:pPr>
            <a:r>
              <a:rPr lang="en-US" altLang="en-US" sz="2400" dirty="0"/>
              <a:t>Serialization is the process of creating a string of bits, a “series,” to be processed one after another, from a collection of bits that can all be immediately accessed in any order.</a:t>
            </a:r>
          </a:p>
          <a:p>
            <a:pPr eaLnBrk="1" hangingPunct="1">
              <a:lnSpc>
                <a:spcPct val="80000"/>
              </a:lnSpc>
            </a:pPr>
            <a:endParaRPr lang="en-US" altLang="en-US" sz="2400" dirty="0"/>
          </a:p>
          <a:p>
            <a:pPr eaLnBrk="1" hangingPunct="1">
              <a:lnSpc>
                <a:spcPct val="80000"/>
              </a:lnSpc>
            </a:pPr>
            <a:r>
              <a:rPr lang="en-US" altLang="en-US" sz="2400" dirty="0"/>
              <a:t>Thus all messages, and serialized objects, can also be stored on disk.</a:t>
            </a:r>
          </a:p>
          <a:p>
            <a:pPr eaLnBrk="1" hangingPunct="1">
              <a:lnSpc>
                <a:spcPct val="80000"/>
              </a:lnSpc>
            </a:pPr>
            <a:endParaRPr lang="en-US" altLang="en-US" sz="2400" dirty="0"/>
          </a:p>
          <a:p>
            <a:pPr eaLnBrk="1" hangingPunct="1">
              <a:lnSpc>
                <a:spcPct val="80000"/>
              </a:lnSpc>
            </a:pPr>
            <a:r>
              <a:rPr lang="en-US" altLang="en-US" sz="2400" dirty="0"/>
              <a:t>This has profound implications for the semantics of </a:t>
            </a:r>
            <a:r>
              <a:rPr lang="en-US" altLang="en-US" sz="2400" i="1" dirty="0"/>
              <a:t>time</a:t>
            </a:r>
            <a:r>
              <a:rPr lang="en-US" altLang="en-US" sz="2400" dirty="0"/>
              <a:t> and </a:t>
            </a:r>
            <a:r>
              <a:rPr lang="en-US" altLang="en-US" sz="2400" i="1" dirty="0"/>
              <a:t>canonical sinks</a:t>
            </a:r>
            <a:r>
              <a:rPr lang="en-US" altLang="en-US" sz="2400" dirty="0"/>
              <a:t> of data.</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60419" name="Rectangle 2"/>
          <p:cNvSpPr>
            <a:spLocks noGrp="1" noChangeArrowheads="1"/>
          </p:cNvSpPr>
          <p:nvPr>
            <p:ph type="title" idx="4294967295"/>
          </p:nvPr>
        </p:nvSpPr>
        <p:spPr/>
        <p:txBody>
          <a:bodyPr/>
          <a:lstStyle/>
          <a:p>
            <a:pPr eaLnBrk="1" hangingPunct="1"/>
            <a:r>
              <a:rPr lang="en-US" altLang="en-US" sz="3600">
                <a:solidFill>
                  <a:srgbClr val="FF0066"/>
                </a:solidFill>
              </a:rPr>
              <a:t>Odd semantics for objects</a:t>
            </a:r>
          </a:p>
        </p:txBody>
      </p:sp>
      <p:sp>
        <p:nvSpPr>
          <p:cNvPr id="60420" name="Rectangle 3"/>
          <p:cNvSpPr>
            <a:spLocks noGrp="1" noChangeArrowheads="1"/>
          </p:cNvSpPr>
          <p:nvPr>
            <p:ph type="body" idx="4294967295"/>
          </p:nvPr>
        </p:nvSpPr>
        <p:spPr/>
        <p:txBody>
          <a:bodyPr/>
          <a:lstStyle/>
          <a:p>
            <a:pPr eaLnBrk="1" hangingPunct="1">
              <a:lnSpc>
                <a:spcPct val="80000"/>
              </a:lnSpc>
            </a:pPr>
            <a:r>
              <a:rPr lang="en-US" altLang="en-US" sz="2000" dirty="0"/>
              <a:t>Not like the real world.</a:t>
            </a:r>
          </a:p>
          <a:p>
            <a:pPr eaLnBrk="1" hangingPunct="1">
              <a:lnSpc>
                <a:spcPct val="80000"/>
              </a:lnSpc>
            </a:pPr>
            <a:endParaRPr lang="en-US" altLang="en-US" sz="2000" dirty="0"/>
          </a:p>
          <a:p>
            <a:pPr eaLnBrk="1" hangingPunct="1">
              <a:lnSpc>
                <a:spcPct val="80000"/>
              </a:lnSpc>
            </a:pPr>
            <a:r>
              <a:rPr lang="en-US" altLang="en-US" sz="2000" dirty="0"/>
              <a:t>The object can be written to disk, and then restored in 1,000 years.</a:t>
            </a:r>
          </a:p>
          <a:p>
            <a:pPr eaLnBrk="1" hangingPunct="1">
              <a:lnSpc>
                <a:spcPct val="80000"/>
              </a:lnSpc>
            </a:pPr>
            <a:endParaRPr lang="en-US" altLang="en-US" sz="2000" dirty="0"/>
          </a:p>
          <a:p>
            <a:pPr eaLnBrk="1" hangingPunct="1">
              <a:lnSpc>
                <a:spcPct val="80000"/>
              </a:lnSpc>
            </a:pPr>
            <a:r>
              <a:rPr lang="en-US" altLang="en-US" sz="2000" dirty="0"/>
              <a:t>The object can be written to disk, and then restored in five new locations every month. Which is the canonical representation?</a:t>
            </a:r>
          </a:p>
          <a:p>
            <a:pPr eaLnBrk="1" hangingPunct="1">
              <a:lnSpc>
                <a:spcPct val="80000"/>
              </a:lnSpc>
            </a:pPr>
            <a:endParaRPr lang="en-US" altLang="en-US" sz="2000" dirty="0"/>
          </a:p>
          <a:p>
            <a:pPr eaLnBrk="1" hangingPunct="1">
              <a:lnSpc>
                <a:spcPct val="80000"/>
              </a:lnSpc>
            </a:pPr>
            <a:r>
              <a:rPr lang="en-US" altLang="en-US" sz="2000" dirty="0"/>
              <a:t>An object can </a:t>
            </a:r>
            <a:r>
              <a:rPr lang="en-US" altLang="en-US" sz="2000" i="1" dirty="0"/>
              <a:t>leave</a:t>
            </a:r>
            <a:r>
              <a:rPr lang="en-US" altLang="en-US" sz="2000" dirty="0"/>
              <a:t> a group,</a:t>
            </a:r>
            <a:r>
              <a:rPr lang="en-US" altLang="en-US" sz="2000" i="1" dirty="0"/>
              <a:t> join</a:t>
            </a:r>
            <a:r>
              <a:rPr lang="en-US" altLang="en-US" sz="2000" dirty="0"/>
              <a:t> another group, but still be in the first group. It can return in a different state than the object that did not leave.</a:t>
            </a:r>
          </a:p>
          <a:p>
            <a:pPr eaLnBrk="1" hangingPunct="1">
              <a:lnSpc>
                <a:spcPct val="80000"/>
              </a:lnSpc>
            </a:pPr>
            <a:endParaRPr lang="en-US" altLang="en-US" sz="2000" dirty="0"/>
          </a:p>
          <a:p>
            <a:pPr eaLnBrk="1" hangingPunct="1">
              <a:lnSpc>
                <a:spcPct val="80000"/>
              </a:lnSpc>
            </a:pPr>
            <a:r>
              <a:rPr lang="en-US" altLang="en-US" sz="2000" dirty="0"/>
              <a:t>An object can be </a:t>
            </a:r>
            <a:r>
              <a:rPr lang="en-US" altLang="en-US" sz="2000" i="1" dirty="0"/>
              <a:t>nowhere</a:t>
            </a:r>
            <a:r>
              <a:rPr lang="en-US" altLang="en-US" sz="2000" dirty="0"/>
              <a:t> but later restored.</a:t>
            </a:r>
          </a:p>
          <a:p>
            <a:pPr eaLnBrk="1" hangingPunct="1">
              <a:lnSpc>
                <a:spcPct val="80000"/>
              </a:lnSpc>
            </a:pPr>
            <a:endParaRPr lang="en-US" altLang="en-US" sz="2000" dirty="0"/>
          </a:p>
          <a:p>
            <a:pPr eaLnBrk="1" hangingPunct="1">
              <a:lnSpc>
                <a:spcPct val="80000"/>
              </a:lnSpc>
            </a:pPr>
            <a:r>
              <a:rPr lang="en-US" altLang="en-US" sz="2000" dirty="0"/>
              <a:t>An object can be half in one location and half in another, during transmission.</a:t>
            </a:r>
          </a:p>
          <a:p>
            <a:pPr eaLnBrk="1" hangingPunct="1">
              <a:lnSpc>
                <a:spcPct val="80000"/>
              </a:lnSpc>
            </a:pPr>
            <a:endParaRPr lang="en-US" altLang="en-US"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9219" name="Rectangle 2"/>
          <p:cNvSpPr>
            <a:spLocks noGrp="1" noChangeArrowheads="1"/>
          </p:cNvSpPr>
          <p:nvPr>
            <p:ph type="title"/>
          </p:nvPr>
        </p:nvSpPr>
        <p:spPr>
          <a:xfrm>
            <a:off x="1278294" y="335902"/>
            <a:ext cx="9358604" cy="807097"/>
          </a:xfrm>
        </p:spPr>
        <p:txBody>
          <a:bodyPr/>
          <a:lstStyle/>
          <a:p>
            <a:pPr eaLnBrk="1" hangingPunct="1"/>
            <a:endParaRPr lang="en-US" altLang="en-US" sz="4000" dirty="0"/>
          </a:p>
        </p:txBody>
      </p:sp>
      <p:sp>
        <p:nvSpPr>
          <p:cNvPr id="9220" name="Rectangle 3"/>
          <p:cNvSpPr>
            <a:spLocks noGrp="1" noChangeArrowheads="1"/>
          </p:cNvSpPr>
          <p:nvPr>
            <p:ph type="body" idx="1"/>
          </p:nvPr>
        </p:nvSpPr>
        <p:spPr>
          <a:xfrm>
            <a:off x="1278294" y="1142999"/>
            <a:ext cx="9815803" cy="4884575"/>
          </a:xfrm>
        </p:spPr>
        <p:txBody>
          <a:bodyPr/>
          <a:lstStyle/>
          <a:p>
            <a:pPr algn="l" eaLnBrk="1" hangingPunct="1">
              <a:buFontTx/>
              <a:buChar char="•"/>
            </a:pPr>
            <a:r>
              <a:rPr lang="en-US" altLang="en-US" dirty="0"/>
              <a:t>For these reasons and others, manipulate the hardware with privileged (root) instructions.</a:t>
            </a:r>
          </a:p>
          <a:p>
            <a:pPr algn="l" eaLnBrk="1" hangingPunct="1">
              <a:buFontTx/>
              <a:buChar char="•"/>
            </a:pPr>
            <a:endParaRPr lang="en-US" altLang="en-US" dirty="0"/>
          </a:p>
          <a:p>
            <a:pPr algn="l" eaLnBrk="1" hangingPunct="1">
              <a:buFontTx/>
              <a:buChar char="•"/>
            </a:pPr>
            <a:r>
              <a:rPr lang="en-US" altLang="en-US" dirty="0"/>
              <a:t>User processes use SVCs (operating system library calls) to </a:t>
            </a:r>
            <a:r>
              <a:rPr lang="en-US" altLang="en-US" i="1" dirty="0"/>
              <a:t>ask</a:t>
            </a:r>
            <a:r>
              <a:rPr lang="en-US" altLang="en-US" dirty="0"/>
              <a:t> the operating system to perform hardware operations on their behalf: please open this file for me, please write on the monitor for me, please give me more memory for my linked list…</a:t>
            </a:r>
          </a:p>
          <a:p>
            <a:pPr algn="l" eaLnBrk="1" hangingPunct="1">
              <a:buFontTx/>
              <a:buChar char="•"/>
            </a:pPr>
            <a:endParaRPr lang="en-US" altLang="en-US" dirty="0"/>
          </a:p>
          <a:p>
            <a:pPr algn="l" eaLnBrk="1" hangingPunct="1">
              <a:buFontTx/>
              <a:buChar char="•"/>
            </a:pPr>
            <a:r>
              <a:rPr lang="en-US" altLang="en-US" dirty="0"/>
              <a:t>A </a:t>
            </a:r>
            <a:r>
              <a:rPr lang="en-US" altLang="en-US" i="1" dirty="0"/>
              <a:t>context switch</a:t>
            </a:r>
            <a:r>
              <a:rPr lang="en-US" altLang="en-US" dirty="0"/>
              <a:t> to root takes place to temporarily give the system library code time to execute the call. Then control is returned to the user process. Context switches are also used to switch from running one user process (A) to running another user process (B).</a:t>
            </a:r>
          </a:p>
        </p:txBody>
      </p:sp>
    </p:spTree>
    <p:extLst>
      <p:ext uri="{BB962C8B-B14F-4D97-AF65-F5344CB8AC3E}">
        <p14:creationId xmlns:p14="http://schemas.microsoft.com/office/powerpoint/2010/main" val="3636961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61443" name="Rectangle 2"/>
          <p:cNvSpPr>
            <a:spLocks noGrp="1" noChangeArrowheads="1"/>
          </p:cNvSpPr>
          <p:nvPr>
            <p:ph type="title" idx="4294967295"/>
          </p:nvPr>
        </p:nvSpPr>
        <p:spPr/>
        <p:txBody>
          <a:bodyPr/>
          <a:lstStyle/>
          <a:p>
            <a:pPr eaLnBrk="1" hangingPunct="1"/>
            <a:r>
              <a:rPr lang="en-US" altLang="en-US" sz="3600">
                <a:solidFill>
                  <a:srgbClr val="FF0066"/>
                </a:solidFill>
              </a:rPr>
              <a:t>CORBA’s CDR</a:t>
            </a:r>
          </a:p>
        </p:txBody>
      </p:sp>
      <p:sp>
        <p:nvSpPr>
          <p:cNvPr id="61444" name="Rectangle 3"/>
          <p:cNvSpPr>
            <a:spLocks noGrp="1" noChangeArrowheads="1"/>
          </p:cNvSpPr>
          <p:nvPr>
            <p:ph type="body" idx="4294967295"/>
          </p:nvPr>
        </p:nvSpPr>
        <p:spPr/>
        <p:txBody>
          <a:bodyPr/>
          <a:lstStyle/>
          <a:p>
            <a:pPr eaLnBrk="1" hangingPunct="1"/>
            <a:r>
              <a:rPr lang="en-US" altLang="en-US" sz="2400" dirty="0"/>
              <a:t>Common Object Request Broker Architecture, Common Data </a:t>
            </a:r>
            <a:r>
              <a:rPr lang="en-US" altLang="en-US" sz="2400" dirty="0" err="1"/>
              <a:t>Represntation</a:t>
            </a:r>
            <a:endParaRPr lang="en-US" altLang="en-US" sz="2400" dirty="0"/>
          </a:p>
          <a:p>
            <a:pPr eaLnBrk="1" hangingPunct="1"/>
            <a:endParaRPr lang="en-US" altLang="en-US" sz="2400" dirty="0"/>
          </a:p>
          <a:p>
            <a:pPr eaLnBrk="1" hangingPunct="1"/>
            <a:r>
              <a:rPr lang="en-US" altLang="en-US" sz="2400" dirty="0"/>
              <a:t>External serial form written, and read, by many different, unlike, platforms.</a:t>
            </a:r>
          </a:p>
          <a:p>
            <a:pPr eaLnBrk="1" hangingPunct="1"/>
            <a:endParaRPr lang="en-US" altLang="en-US" sz="2400" dirty="0"/>
          </a:p>
          <a:p>
            <a:pPr eaLnBrk="1" hangingPunct="1"/>
            <a:r>
              <a:rPr lang="en-US" altLang="en-US" sz="2400" dirty="0"/>
              <a:t>15 primitive types, plus constructed types</a:t>
            </a:r>
          </a:p>
          <a:p>
            <a:pPr eaLnBrk="1" hangingPunct="1"/>
            <a:endParaRPr lang="en-US" altLang="en-US" sz="2400" dirty="0"/>
          </a:p>
          <a:p>
            <a:pPr eaLnBrk="1" hangingPunct="1"/>
            <a:r>
              <a:rPr lang="en-US" altLang="en-US" sz="2400" dirty="0"/>
              <a:t>No type information. Sender and Receiver must have prior knowledge. Use IDL?</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GB" altLang="en-US" sz="2400"/>
              <a:t>Figure 4.7</a:t>
            </a:r>
            <a:br>
              <a:rPr lang="en-GB" altLang="en-US" sz="2400"/>
            </a:br>
            <a:r>
              <a:rPr lang="en-GB" altLang="en-US" sz="2400"/>
              <a:t>CORBA CDR for constructed types</a:t>
            </a:r>
          </a:p>
        </p:txBody>
      </p:sp>
      <p:grpSp>
        <p:nvGrpSpPr>
          <p:cNvPr id="62467" name="Group 3"/>
          <p:cNvGrpSpPr>
            <a:grpSpLocks/>
          </p:cNvGrpSpPr>
          <p:nvPr/>
        </p:nvGrpSpPr>
        <p:grpSpPr bwMode="auto">
          <a:xfrm>
            <a:off x="2809876" y="1544638"/>
            <a:ext cx="6467475" cy="2349500"/>
            <a:chOff x="877" y="973"/>
            <a:chExt cx="4414" cy="1480"/>
          </a:xfrm>
        </p:grpSpPr>
        <p:sp>
          <p:nvSpPr>
            <p:cNvPr id="62468" name="Rectangle 4"/>
            <p:cNvSpPr>
              <a:spLocks noChangeArrowheads="1"/>
            </p:cNvSpPr>
            <p:nvPr/>
          </p:nvSpPr>
          <p:spPr bwMode="auto">
            <a:xfrm>
              <a:off x="887" y="1032"/>
              <a:ext cx="7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T</a:t>
              </a:r>
              <a:endParaRPr lang="en-GB" altLang="en-US" sz="2400">
                <a:latin typeface="Times" panose="02020603050405020304" pitchFamily="18" charset="0"/>
              </a:endParaRPr>
            </a:p>
          </p:txBody>
        </p:sp>
        <p:sp>
          <p:nvSpPr>
            <p:cNvPr id="62469" name="Rectangle 5"/>
            <p:cNvSpPr>
              <a:spLocks noChangeArrowheads="1"/>
            </p:cNvSpPr>
            <p:nvPr/>
          </p:nvSpPr>
          <p:spPr bwMode="auto">
            <a:xfrm>
              <a:off x="957" y="1032"/>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y</a:t>
              </a:r>
              <a:endParaRPr lang="en-GB" altLang="en-US" sz="2400">
                <a:latin typeface="Times" panose="02020603050405020304" pitchFamily="18" charset="0"/>
              </a:endParaRPr>
            </a:p>
          </p:txBody>
        </p:sp>
        <p:sp>
          <p:nvSpPr>
            <p:cNvPr id="62470" name="Rectangle 6"/>
            <p:cNvSpPr>
              <a:spLocks noChangeArrowheads="1"/>
            </p:cNvSpPr>
            <p:nvPr/>
          </p:nvSpPr>
          <p:spPr bwMode="auto">
            <a:xfrm>
              <a:off x="1012" y="1032"/>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p</a:t>
              </a:r>
              <a:endParaRPr lang="en-GB" altLang="en-US" sz="2400">
                <a:latin typeface="Times" panose="02020603050405020304" pitchFamily="18" charset="0"/>
              </a:endParaRPr>
            </a:p>
          </p:txBody>
        </p:sp>
        <p:sp>
          <p:nvSpPr>
            <p:cNvPr id="62471" name="Rectangle 7"/>
            <p:cNvSpPr>
              <a:spLocks noChangeArrowheads="1"/>
            </p:cNvSpPr>
            <p:nvPr/>
          </p:nvSpPr>
          <p:spPr bwMode="auto">
            <a:xfrm>
              <a:off x="1075" y="1032"/>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e</a:t>
              </a:r>
              <a:endParaRPr lang="en-GB" altLang="en-US" sz="2400">
                <a:latin typeface="Times" panose="02020603050405020304" pitchFamily="18" charset="0"/>
              </a:endParaRPr>
            </a:p>
          </p:txBody>
        </p:sp>
        <p:sp>
          <p:nvSpPr>
            <p:cNvPr id="62472" name="Rectangle 8"/>
            <p:cNvSpPr>
              <a:spLocks noChangeArrowheads="1"/>
            </p:cNvSpPr>
            <p:nvPr/>
          </p:nvSpPr>
          <p:spPr bwMode="auto">
            <a:xfrm>
              <a:off x="1955" y="1032"/>
              <a:ext cx="14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Re</a:t>
              </a:r>
              <a:endParaRPr lang="en-GB" altLang="en-US" sz="2400">
                <a:latin typeface="Times" panose="02020603050405020304" pitchFamily="18" charset="0"/>
              </a:endParaRPr>
            </a:p>
          </p:txBody>
        </p:sp>
        <p:sp>
          <p:nvSpPr>
            <p:cNvPr id="62473" name="Rectangle 9"/>
            <p:cNvSpPr>
              <a:spLocks noChangeArrowheads="1"/>
            </p:cNvSpPr>
            <p:nvPr/>
          </p:nvSpPr>
          <p:spPr bwMode="auto">
            <a:xfrm>
              <a:off x="2086" y="1032"/>
              <a:ext cx="12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pr</a:t>
              </a:r>
              <a:endParaRPr lang="en-GB" altLang="en-US" sz="2400">
                <a:latin typeface="Times" panose="02020603050405020304" pitchFamily="18" charset="0"/>
              </a:endParaRPr>
            </a:p>
          </p:txBody>
        </p:sp>
        <p:sp>
          <p:nvSpPr>
            <p:cNvPr id="62474" name="Rectangle 10"/>
            <p:cNvSpPr>
              <a:spLocks noChangeArrowheads="1"/>
            </p:cNvSpPr>
            <p:nvPr/>
          </p:nvSpPr>
          <p:spPr bwMode="auto">
            <a:xfrm>
              <a:off x="2199" y="1032"/>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e</a:t>
              </a:r>
              <a:endParaRPr lang="en-GB" altLang="en-US" sz="2400">
                <a:latin typeface="Times" panose="02020603050405020304" pitchFamily="18" charset="0"/>
              </a:endParaRPr>
            </a:p>
          </p:txBody>
        </p:sp>
        <p:sp>
          <p:nvSpPr>
            <p:cNvPr id="62475" name="Rectangle 11"/>
            <p:cNvSpPr>
              <a:spLocks noChangeArrowheads="1"/>
            </p:cNvSpPr>
            <p:nvPr/>
          </p:nvSpPr>
          <p:spPr bwMode="auto">
            <a:xfrm>
              <a:off x="2254" y="1032"/>
              <a:ext cx="5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s</a:t>
              </a:r>
              <a:endParaRPr lang="en-GB" altLang="en-US" sz="2400">
                <a:latin typeface="Times" panose="02020603050405020304" pitchFamily="18" charset="0"/>
              </a:endParaRPr>
            </a:p>
          </p:txBody>
        </p:sp>
        <p:sp>
          <p:nvSpPr>
            <p:cNvPr id="62476" name="Rectangle 12"/>
            <p:cNvSpPr>
              <a:spLocks noChangeArrowheads="1"/>
            </p:cNvSpPr>
            <p:nvPr/>
          </p:nvSpPr>
          <p:spPr bwMode="auto">
            <a:xfrm>
              <a:off x="2302" y="1032"/>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e</a:t>
              </a:r>
              <a:endParaRPr lang="en-GB" altLang="en-US" sz="2400">
                <a:latin typeface="Times" panose="02020603050405020304" pitchFamily="18" charset="0"/>
              </a:endParaRPr>
            </a:p>
          </p:txBody>
        </p:sp>
        <p:sp>
          <p:nvSpPr>
            <p:cNvPr id="62477" name="Rectangle 13"/>
            <p:cNvSpPr>
              <a:spLocks noChangeArrowheads="1"/>
            </p:cNvSpPr>
            <p:nvPr/>
          </p:nvSpPr>
          <p:spPr bwMode="auto">
            <a:xfrm>
              <a:off x="2357" y="1032"/>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478" name="Rectangle 14"/>
            <p:cNvSpPr>
              <a:spLocks noChangeArrowheads="1"/>
            </p:cNvSpPr>
            <p:nvPr/>
          </p:nvSpPr>
          <p:spPr bwMode="auto">
            <a:xfrm>
              <a:off x="2421" y="1032"/>
              <a:ext cx="10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ta</a:t>
              </a:r>
              <a:endParaRPr lang="en-GB" altLang="en-US" sz="2400">
                <a:latin typeface="Times" panose="02020603050405020304" pitchFamily="18" charset="0"/>
              </a:endParaRPr>
            </a:p>
          </p:txBody>
        </p:sp>
        <p:sp>
          <p:nvSpPr>
            <p:cNvPr id="62479" name="Rectangle 15"/>
            <p:cNvSpPr>
              <a:spLocks noChangeArrowheads="1"/>
            </p:cNvSpPr>
            <p:nvPr/>
          </p:nvSpPr>
          <p:spPr bwMode="auto">
            <a:xfrm>
              <a:off x="2515" y="1032"/>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t</a:t>
              </a:r>
              <a:endParaRPr lang="en-GB" altLang="en-US" sz="2400">
                <a:latin typeface="Times" panose="02020603050405020304" pitchFamily="18" charset="0"/>
              </a:endParaRPr>
            </a:p>
          </p:txBody>
        </p:sp>
        <p:sp>
          <p:nvSpPr>
            <p:cNvPr id="62480" name="Rectangle 16"/>
            <p:cNvSpPr>
              <a:spLocks noChangeArrowheads="1"/>
            </p:cNvSpPr>
            <p:nvPr/>
          </p:nvSpPr>
          <p:spPr bwMode="auto">
            <a:xfrm>
              <a:off x="2552" y="1032"/>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i</a:t>
              </a:r>
              <a:endParaRPr lang="en-GB" altLang="en-US" sz="2400">
                <a:latin typeface="Times" panose="02020603050405020304" pitchFamily="18" charset="0"/>
              </a:endParaRPr>
            </a:p>
          </p:txBody>
        </p:sp>
        <p:sp>
          <p:nvSpPr>
            <p:cNvPr id="62481" name="Rectangle 17"/>
            <p:cNvSpPr>
              <a:spLocks noChangeArrowheads="1"/>
            </p:cNvSpPr>
            <p:nvPr/>
          </p:nvSpPr>
          <p:spPr bwMode="auto">
            <a:xfrm>
              <a:off x="2585" y="1032"/>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o</a:t>
              </a:r>
              <a:endParaRPr lang="en-GB" altLang="en-US" sz="2400">
                <a:latin typeface="Times" panose="02020603050405020304" pitchFamily="18" charset="0"/>
              </a:endParaRPr>
            </a:p>
          </p:txBody>
        </p:sp>
        <p:sp>
          <p:nvSpPr>
            <p:cNvPr id="62482" name="Rectangle 18"/>
            <p:cNvSpPr>
              <a:spLocks noChangeArrowheads="1"/>
            </p:cNvSpPr>
            <p:nvPr/>
          </p:nvSpPr>
          <p:spPr bwMode="auto">
            <a:xfrm>
              <a:off x="2649" y="1032"/>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483" name="Rectangle 19"/>
            <p:cNvSpPr>
              <a:spLocks noChangeArrowheads="1"/>
            </p:cNvSpPr>
            <p:nvPr/>
          </p:nvSpPr>
          <p:spPr bwMode="auto">
            <a:xfrm>
              <a:off x="877" y="973"/>
              <a:ext cx="106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62484" name="Rectangle 20"/>
            <p:cNvSpPr>
              <a:spLocks noChangeArrowheads="1"/>
            </p:cNvSpPr>
            <p:nvPr/>
          </p:nvSpPr>
          <p:spPr bwMode="auto">
            <a:xfrm>
              <a:off x="1945" y="973"/>
              <a:ext cx="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62485" name="Rectangle 21"/>
            <p:cNvSpPr>
              <a:spLocks noChangeArrowheads="1"/>
            </p:cNvSpPr>
            <p:nvPr/>
          </p:nvSpPr>
          <p:spPr bwMode="auto">
            <a:xfrm>
              <a:off x="1954" y="973"/>
              <a:ext cx="3337"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62486" name="Rectangle 22"/>
            <p:cNvSpPr>
              <a:spLocks noChangeArrowheads="1"/>
            </p:cNvSpPr>
            <p:nvPr/>
          </p:nvSpPr>
          <p:spPr bwMode="auto">
            <a:xfrm>
              <a:off x="887" y="1218"/>
              <a:ext cx="5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s</a:t>
              </a:r>
              <a:endParaRPr lang="en-GB" altLang="en-US" sz="2400">
                <a:latin typeface="Times" panose="02020603050405020304" pitchFamily="18" charset="0"/>
              </a:endParaRPr>
            </a:p>
          </p:txBody>
        </p:sp>
        <p:sp>
          <p:nvSpPr>
            <p:cNvPr id="62487" name="Rectangle 23"/>
            <p:cNvSpPr>
              <a:spLocks noChangeArrowheads="1"/>
            </p:cNvSpPr>
            <p:nvPr/>
          </p:nvSpPr>
          <p:spPr bwMode="auto">
            <a:xfrm>
              <a:off x="935" y="1218"/>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e</a:t>
              </a:r>
              <a:endParaRPr lang="en-GB" altLang="en-US" sz="2400">
                <a:latin typeface="Times" panose="02020603050405020304" pitchFamily="18" charset="0"/>
              </a:endParaRPr>
            </a:p>
          </p:txBody>
        </p:sp>
        <p:sp>
          <p:nvSpPr>
            <p:cNvPr id="62488" name="Rectangle 24"/>
            <p:cNvSpPr>
              <a:spLocks noChangeArrowheads="1"/>
            </p:cNvSpPr>
            <p:nvPr/>
          </p:nvSpPr>
          <p:spPr bwMode="auto">
            <a:xfrm>
              <a:off x="990" y="121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q</a:t>
              </a:r>
              <a:endParaRPr lang="en-GB" altLang="en-US" sz="2400">
                <a:latin typeface="Times" panose="02020603050405020304" pitchFamily="18" charset="0"/>
              </a:endParaRPr>
            </a:p>
          </p:txBody>
        </p:sp>
        <p:sp>
          <p:nvSpPr>
            <p:cNvPr id="62489" name="Rectangle 25"/>
            <p:cNvSpPr>
              <a:spLocks noChangeArrowheads="1"/>
            </p:cNvSpPr>
            <p:nvPr/>
          </p:nvSpPr>
          <p:spPr bwMode="auto">
            <a:xfrm>
              <a:off x="1054" y="1218"/>
              <a:ext cx="1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ue</a:t>
              </a:r>
              <a:endParaRPr lang="en-GB" altLang="en-US" sz="2400">
                <a:latin typeface="Times" panose="02020603050405020304" pitchFamily="18" charset="0"/>
              </a:endParaRPr>
            </a:p>
          </p:txBody>
        </p:sp>
        <p:sp>
          <p:nvSpPr>
            <p:cNvPr id="62490" name="Rectangle 26"/>
            <p:cNvSpPr>
              <a:spLocks noChangeArrowheads="1"/>
            </p:cNvSpPr>
            <p:nvPr/>
          </p:nvSpPr>
          <p:spPr bwMode="auto">
            <a:xfrm>
              <a:off x="1170" y="121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491" name="Rectangle 27"/>
            <p:cNvSpPr>
              <a:spLocks noChangeArrowheads="1"/>
            </p:cNvSpPr>
            <p:nvPr/>
          </p:nvSpPr>
          <p:spPr bwMode="auto">
            <a:xfrm>
              <a:off x="1234" y="1218"/>
              <a:ext cx="12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ce</a:t>
              </a:r>
              <a:endParaRPr lang="en-GB" altLang="en-US" sz="2400">
                <a:latin typeface="Times" panose="02020603050405020304" pitchFamily="18" charset="0"/>
              </a:endParaRPr>
            </a:p>
          </p:txBody>
        </p:sp>
        <p:sp>
          <p:nvSpPr>
            <p:cNvPr id="62492" name="Rectangle 28"/>
            <p:cNvSpPr>
              <a:spLocks noChangeArrowheads="1"/>
            </p:cNvSpPr>
            <p:nvPr/>
          </p:nvSpPr>
          <p:spPr bwMode="auto">
            <a:xfrm>
              <a:off x="1955" y="1218"/>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l</a:t>
              </a:r>
              <a:endParaRPr lang="en-GB" altLang="en-US" sz="2400">
                <a:latin typeface="Times" panose="02020603050405020304" pitchFamily="18" charset="0"/>
              </a:endParaRPr>
            </a:p>
          </p:txBody>
        </p:sp>
        <p:sp>
          <p:nvSpPr>
            <p:cNvPr id="62493" name="Rectangle 29"/>
            <p:cNvSpPr>
              <a:spLocks noChangeArrowheads="1"/>
            </p:cNvSpPr>
            <p:nvPr/>
          </p:nvSpPr>
          <p:spPr bwMode="auto">
            <a:xfrm>
              <a:off x="1989" y="1218"/>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a:t>
              </a:r>
              <a:endParaRPr lang="en-GB" altLang="en-US" sz="2400">
                <a:latin typeface="Times" panose="02020603050405020304" pitchFamily="18" charset="0"/>
              </a:endParaRPr>
            </a:p>
          </p:txBody>
        </p:sp>
        <p:sp>
          <p:nvSpPr>
            <p:cNvPr id="62494" name="Rectangle 30"/>
            <p:cNvSpPr>
              <a:spLocks noChangeArrowheads="1"/>
            </p:cNvSpPr>
            <p:nvPr/>
          </p:nvSpPr>
          <p:spPr bwMode="auto">
            <a:xfrm>
              <a:off x="2047" y="121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495" name="Rectangle 31"/>
            <p:cNvSpPr>
              <a:spLocks noChangeArrowheads="1"/>
            </p:cNvSpPr>
            <p:nvPr/>
          </p:nvSpPr>
          <p:spPr bwMode="auto">
            <a:xfrm>
              <a:off x="2108" y="121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g</a:t>
              </a:r>
              <a:endParaRPr lang="en-GB" altLang="en-US" sz="2400">
                <a:latin typeface="Times" panose="02020603050405020304" pitchFamily="18" charset="0"/>
              </a:endParaRPr>
            </a:p>
          </p:txBody>
        </p:sp>
        <p:sp>
          <p:nvSpPr>
            <p:cNvPr id="62496" name="Rectangle 32"/>
            <p:cNvSpPr>
              <a:spLocks noChangeArrowheads="1"/>
            </p:cNvSpPr>
            <p:nvPr/>
          </p:nvSpPr>
          <p:spPr bwMode="auto">
            <a:xfrm>
              <a:off x="2171" y="1218"/>
              <a:ext cx="10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th</a:t>
              </a:r>
              <a:endParaRPr lang="en-GB" altLang="en-US" sz="2400">
                <a:latin typeface="Times" panose="02020603050405020304" pitchFamily="18" charset="0"/>
              </a:endParaRPr>
            </a:p>
          </p:txBody>
        </p:sp>
        <p:sp>
          <p:nvSpPr>
            <p:cNvPr id="62497" name="Rectangle 33"/>
            <p:cNvSpPr>
              <a:spLocks noChangeArrowheads="1"/>
            </p:cNvSpPr>
            <p:nvPr/>
          </p:nvSpPr>
          <p:spPr bwMode="auto">
            <a:xfrm>
              <a:off x="2266" y="1218"/>
              <a:ext cx="3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 </a:t>
              </a:r>
              <a:endParaRPr lang="en-GB" altLang="en-US" sz="2400">
                <a:latin typeface="Times" panose="02020603050405020304" pitchFamily="18" charset="0"/>
              </a:endParaRPr>
            </a:p>
          </p:txBody>
        </p:sp>
        <p:sp>
          <p:nvSpPr>
            <p:cNvPr id="62498" name="Rectangle 34"/>
            <p:cNvSpPr>
              <a:spLocks noChangeArrowheads="1"/>
            </p:cNvSpPr>
            <p:nvPr/>
          </p:nvSpPr>
          <p:spPr bwMode="auto">
            <a:xfrm>
              <a:off x="2299" y="1218"/>
              <a:ext cx="4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a:t>
              </a:r>
              <a:endParaRPr lang="en-GB" altLang="en-US" sz="2400">
                <a:latin typeface="Times" panose="02020603050405020304" pitchFamily="18" charset="0"/>
              </a:endParaRPr>
            </a:p>
          </p:txBody>
        </p:sp>
        <p:sp>
          <p:nvSpPr>
            <p:cNvPr id="62499" name="Rectangle 35"/>
            <p:cNvSpPr>
              <a:spLocks noChangeArrowheads="1"/>
            </p:cNvSpPr>
            <p:nvPr/>
          </p:nvSpPr>
          <p:spPr bwMode="auto">
            <a:xfrm>
              <a:off x="2339" y="121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u</a:t>
              </a:r>
              <a:endParaRPr lang="en-GB" altLang="en-US" sz="2400">
                <a:latin typeface="Times" panose="02020603050405020304" pitchFamily="18" charset="0"/>
              </a:endParaRPr>
            </a:p>
          </p:txBody>
        </p:sp>
        <p:sp>
          <p:nvSpPr>
            <p:cNvPr id="62500" name="Rectangle 36"/>
            <p:cNvSpPr>
              <a:spLocks noChangeArrowheads="1"/>
            </p:cNvSpPr>
            <p:nvPr/>
          </p:nvSpPr>
          <p:spPr bwMode="auto">
            <a:xfrm>
              <a:off x="2403" y="121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501" name="Rectangle 37"/>
            <p:cNvSpPr>
              <a:spLocks noChangeArrowheads="1"/>
            </p:cNvSpPr>
            <p:nvPr/>
          </p:nvSpPr>
          <p:spPr bwMode="auto">
            <a:xfrm>
              <a:off x="2464" y="1218"/>
              <a:ext cx="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si</a:t>
              </a:r>
              <a:endParaRPr lang="en-GB" altLang="en-US" sz="2400">
                <a:latin typeface="Times" panose="02020603050405020304" pitchFamily="18" charset="0"/>
              </a:endParaRPr>
            </a:p>
          </p:txBody>
        </p:sp>
        <p:sp>
          <p:nvSpPr>
            <p:cNvPr id="62502" name="Rectangle 38"/>
            <p:cNvSpPr>
              <a:spLocks noChangeArrowheads="1"/>
            </p:cNvSpPr>
            <p:nvPr/>
          </p:nvSpPr>
          <p:spPr bwMode="auto">
            <a:xfrm>
              <a:off x="2549" y="121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g</a:t>
              </a:r>
              <a:endParaRPr lang="en-GB" altLang="en-US" sz="2400">
                <a:latin typeface="Times" panose="02020603050405020304" pitchFamily="18" charset="0"/>
              </a:endParaRPr>
            </a:p>
          </p:txBody>
        </p:sp>
        <p:sp>
          <p:nvSpPr>
            <p:cNvPr id="62503" name="Rectangle 39"/>
            <p:cNvSpPr>
              <a:spLocks noChangeArrowheads="1"/>
            </p:cNvSpPr>
            <p:nvPr/>
          </p:nvSpPr>
          <p:spPr bwMode="auto">
            <a:xfrm>
              <a:off x="2610" y="121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504" name="Rectangle 40"/>
            <p:cNvSpPr>
              <a:spLocks noChangeArrowheads="1"/>
            </p:cNvSpPr>
            <p:nvPr/>
          </p:nvSpPr>
          <p:spPr bwMode="auto">
            <a:xfrm>
              <a:off x="2674" y="1218"/>
              <a:ext cx="1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ed</a:t>
              </a:r>
              <a:endParaRPr lang="en-GB" altLang="en-US" sz="2400">
                <a:latin typeface="Times" panose="02020603050405020304" pitchFamily="18" charset="0"/>
              </a:endParaRPr>
            </a:p>
          </p:txBody>
        </p:sp>
        <p:sp>
          <p:nvSpPr>
            <p:cNvPr id="62505" name="Rectangle 41"/>
            <p:cNvSpPr>
              <a:spLocks noChangeArrowheads="1"/>
            </p:cNvSpPr>
            <p:nvPr/>
          </p:nvSpPr>
          <p:spPr bwMode="auto">
            <a:xfrm>
              <a:off x="2789" y="1218"/>
              <a:ext cx="3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 </a:t>
              </a:r>
              <a:endParaRPr lang="en-GB" altLang="en-US" sz="2400">
                <a:latin typeface="Times" panose="02020603050405020304" pitchFamily="18" charset="0"/>
              </a:endParaRPr>
            </a:p>
          </p:txBody>
        </p:sp>
        <p:sp>
          <p:nvSpPr>
            <p:cNvPr id="62506" name="Rectangle 42"/>
            <p:cNvSpPr>
              <a:spLocks noChangeArrowheads="1"/>
            </p:cNvSpPr>
            <p:nvPr/>
          </p:nvSpPr>
          <p:spPr bwMode="auto">
            <a:xfrm>
              <a:off x="2823" y="1218"/>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l</a:t>
              </a:r>
              <a:endParaRPr lang="en-GB" altLang="en-US" sz="2400">
                <a:latin typeface="Times" panose="02020603050405020304" pitchFamily="18" charset="0"/>
              </a:endParaRPr>
            </a:p>
          </p:txBody>
        </p:sp>
        <p:sp>
          <p:nvSpPr>
            <p:cNvPr id="62507" name="Rectangle 43"/>
            <p:cNvSpPr>
              <a:spLocks noChangeArrowheads="1"/>
            </p:cNvSpPr>
            <p:nvPr/>
          </p:nvSpPr>
          <p:spPr bwMode="auto">
            <a:xfrm>
              <a:off x="2856" y="121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o</a:t>
              </a:r>
              <a:endParaRPr lang="en-GB" altLang="en-US" sz="2400">
                <a:latin typeface="Times" panose="02020603050405020304" pitchFamily="18" charset="0"/>
              </a:endParaRPr>
            </a:p>
          </p:txBody>
        </p:sp>
        <p:sp>
          <p:nvSpPr>
            <p:cNvPr id="62508" name="Rectangle 44"/>
            <p:cNvSpPr>
              <a:spLocks noChangeArrowheads="1"/>
            </p:cNvSpPr>
            <p:nvPr/>
          </p:nvSpPr>
          <p:spPr bwMode="auto">
            <a:xfrm>
              <a:off x="2920" y="121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509" name="Rectangle 45"/>
            <p:cNvSpPr>
              <a:spLocks noChangeArrowheads="1"/>
            </p:cNvSpPr>
            <p:nvPr/>
          </p:nvSpPr>
          <p:spPr bwMode="auto">
            <a:xfrm>
              <a:off x="2981" y="121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g</a:t>
              </a:r>
              <a:endParaRPr lang="en-GB" altLang="en-US" sz="2400">
                <a:latin typeface="Times" panose="02020603050405020304" pitchFamily="18" charset="0"/>
              </a:endParaRPr>
            </a:p>
          </p:txBody>
        </p:sp>
        <p:sp>
          <p:nvSpPr>
            <p:cNvPr id="62510" name="Rectangle 46"/>
            <p:cNvSpPr>
              <a:spLocks noChangeArrowheads="1"/>
            </p:cNvSpPr>
            <p:nvPr/>
          </p:nvSpPr>
          <p:spPr bwMode="auto">
            <a:xfrm>
              <a:off x="3045" y="1218"/>
              <a:ext cx="8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 </a:t>
              </a:r>
              <a:endParaRPr lang="en-GB" altLang="en-US" sz="2400">
                <a:latin typeface="Times" panose="02020603050405020304" pitchFamily="18" charset="0"/>
              </a:endParaRPr>
            </a:p>
          </p:txBody>
        </p:sp>
        <p:sp>
          <p:nvSpPr>
            <p:cNvPr id="62511" name="Rectangle 47"/>
            <p:cNvSpPr>
              <a:spLocks noChangeArrowheads="1"/>
            </p:cNvSpPr>
            <p:nvPr/>
          </p:nvSpPr>
          <p:spPr bwMode="auto">
            <a:xfrm>
              <a:off x="3115" y="1218"/>
              <a:ext cx="11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fo</a:t>
              </a:r>
              <a:endParaRPr lang="en-GB" altLang="en-US" sz="2400">
                <a:latin typeface="Times" panose="02020603050405020304" pitchFamily="18" charset="0"/>
              </a:endParaRPr>
            </a:p>
          </p:txBody>
        </p:sp>
        <p:sp>
          <p:nvSpPr>
            <p:cNvPr id="62512" name="Rectangle 48"/>
            <p:cNvSpPr>
              <a:spLocks noChangeArrowheads="1"/>
            </p:cNvSpPr>
            <p:nvPr/>
          </p:nvSpPr>
          <p:spPr bwMode="auto">
            <a:xfrm>
              <a:off x="3222" y="1218"/>
              <a:ext cx="7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ll</a:t>
              </a:r>
              <a:endParaRPr lang="en-GB" altLang="en-US" sz="2400">
                <a:latin typeface="Times" panose="02020603050405020304" pitchFamily="18" charset="0"/>
              </a:endParaRPr>
            </a:p>
          </p:txBody>
        </p:sp>
        <p:sp>
          <p:nvSpPr>
            <p:cNvPr id="62513" name="Rectangle 49"/>
            <p:cNvSpPr>
              <a:spLocks noChangeArrowheads="1"/>
            </p:cNvSpPr>
            <p:nvPr/>
          </p:nvSpPr>
          <p:spPr bwMode="auto">
            <a:xfrm>
              <a:off x="3289" y="1218"/>
              <a:ext cx="17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ow</a:t>
              </a:r>
              <a:endParaRPr lang="en-GB" altLang="en-US" sz="2400">
                <a:latin typeface="Times" panose="02020603050405020304" pitchFamily="18" charset="0"/>
              </a:endParaRPr>
            </a:p>
          </p:txBody>
        </p:sp>
        <p:sp>
          <p:nvSpPr>
            <p:cNvPr id="62514" name="Rectangle 50"/>
            <p:cNvSpPr>
              <a:spLocks noChangeArrowheads="1"/>
            </p:cNvSpPr>
            <p:nvPr/>
          </p:nvSpPr>
          <p:spPr bwMode="auto">
            <a:xfrm>
              <a:off x="3444" y="1218"/>
              <a:ext cx="16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ed </a:t>
              </a:r>
              <a:endParaRPr lang="en-GB" altLang="en-US" sz="2400">
                <a:latin typeface="Times" panose="02020603050405020304" pitchFamily="18" charset="0"/>
              </a:endParaRPr>
            </a:p>
          </p:txBody>
        </p:sp>
        <p:sp>
          <p:nvSpPr>
            <p:cNvPr id="62515" name="Rectangle 51"/>
            <p:cNvSpPr>
              <a:spLocks noChangeArrowheads="1"/>
            </p:cNvSpPr>
            <p:nvPr/>
          </p:nvSpPr>
          <p:spPr bwMode="auto">
            <a:xfrm>
              <a:off x="3590" y="121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b</a:t>
              </a:r>
              <a:endParaRPr lang="en-GB" altLang="en-US" sz="2400">
                <a:latin typeface="Times" panose="02020603050405020304" pitchFamily="18" charset="0"/>
              </a:endParaRPr>
            </a:p>
          </p:txBody>
        </p:sp>
        <p:sp>
          <p:nvSpPr>
            <p:cNvPr id="62516" name="Rectangle 52"/>
            <p:cNvSpPr>
              <a:spLocks noChangeArrowheads="1"/>
            </p:cNvSpPr>
            <p:nvPr/>
          </p:nvSpPr>
          <p:spPr bwMode="auto">
            <a:xfrm>
              <a:off x="3654" y="121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y</a:t>
              </a:r>
              <a:endParaRPr lang="en-GB" altLang="en-US" sz="2400">
                <a:latin typeface="Times" panose="02020603050405020304" pitchFamily="18" charset="0"/>
              </a:endParaRPr>
            </a:p>
          </p:txBody>
        </p:sp>
        <p:sp>
          <p:nvSpPr>
            <p:cNvPr id="62517" name="Rectangle 53"/>
            <p:cNvSpPr>
              <a:spLocks noChangeArrowheads="1"/>
            </p:cNvSpPr>
            <p:nvPr/>
          </p:nvSpPr>
          <p:spPr bwMode="auto">
            <a:xfrm>
              <a:off x="3715" y="1218"/>
              <a:ext cx="3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 </a:t>
              </a:r>
              <a:endParaRPr lang="en-GB" altLang="en-US" sz="2400">
                <a:latin typeface="Times" panose="02020603050405020304" pitchFamily="18" charset="0"/>
              </a:endParaRPr>
            </a:p>
          </p:txBody>
        </p:sp>
        <p:sp>
          <p:nvSpPr>
            <p:cNvPr id="62518" name="Rectangle 54"/>
            <p:cNvSpPr>
              <a:spLocks noChangeArrowheads="1"/>
            </p:cNvSpPr>
            <p:nvPr/>
          </p:nvSpPr>
          <p:spPr bwMode="auto">
            <a:xfrm>
              <a:off x="3748" y="1218"/>
              <a:ext cx="10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el</a:t>
              </a:r>
              <a:endParaRPr lang="en-GB" altLang="en-US" sz="2400">
                <a:latin typeface="Times" panose="02020603050405020304" pitchFamily="18" charset="0"/>
              </a:endParaRPr>
            </a:p>
          </p:txBody>
        </p:sp>
        <p:sp>
          <p:nvSpPr>
            <p:cNvPr id="62519" name="Rectangle 55"/>
            <p:cNvSpPr>
              <a:spLocks noChangeArrowheads="1"/>
            </p:cNvSpPr>
            <p:nvPr/>
          </p:nvSpPr>
          <p:spPr bwMode="auto">
            <a:xfrm>
              <a:off x="3837" y="1218"/>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a:t>
              </a:r>
              <a:endParaRPr lang="en-GB" altLang="en-US" sz="2400">
                <a:latin typeface="Times" panose="02020603050405020304" pitchFamily="18" charset="0"/>
              </a:endParaRPr>
            </a:p>
          </p:txBody>
        </p:sp>
        <p:sp>
          <p:nvSpPr>
            <p:cNvPr id="62520" name="Rectangle 56"/>
            <p:cNvSpPr>
              <a:spLocks noChangeArrowheads="1"/>
            </p:cNvSpPr>
            <p:nvPr/>
          </p:nvSpPr>
          <p:spPr bwMode="auto">
            <a:xfrm>
              <a:off x="3895" y="1218"/>
              <a:ext cx="10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m</a:t>
              </a:r>
              <a:endParaRPr lang="en-GB" altLang="en-US" sz="2400">
                <a:latin typeface="Times" panose="02020603050405020304" pitchFamily="18" charset="0"/>
              </a:endParaRPr>
            </a:p>
          </p:txBody>
        </p:sp>
        <p:sp>
          <p:nvSpPr>
            <p:cNvPr id="62521" name="Rectangle 57"/>
            <p:cNvSpPr>
              <a:spLocks noChangeArrowheads="1"/>
            </p:cNvSpPr>
            <p:nvPr/>
          </p:nvSpPr>
          <p:spPr bwMode="auto">
            <a:xfrm>
              <a:off x="3989" y="1218"/>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a:t>
              </a:r>
              <a:endParaRPr lang="en-GB" altLang="en-US" sz="2400">
                <a:latin typeface="Times" panose="02020603050405020304" pitchFamily="18" charset="0"/>
              </a:endParaRPr>
            </a:p>
          </p:txBody>
        </p:sp>
        <p:sp>
          <p:nvSpPr>
            <p:cNvPr id="62522" name="Rectangle 58"/>
            <p:cNvSpPr>
              <a:spLocks noChangeArrowheads="1"/>
            </p:cNvSpPr>
            <p:nvPr/>
          </p:nvSpPr>
          <p:spPr bwMode="auto">
            <a:xfrm>
              <a:off x="4047" y="1218"/>
              <a:ext cx="10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nt</a:t>
              </a:r>
              <a:endParaRPr lang="en-GB" altLang="en-US" sz="2400">
                <a:latin typeface="Times" panose="02020603050405020304" pitchFamily="18" charset="0"/>
              </a:endParaRPr>
            </a:p>
          </p:txBody>
        </p:sp>
        <p:sp>
          <p:nvSpPr>
            <p:cNvPr id="62523" name="Rectangle 59"/>
            <p:cNvSpPr>
              <a:spLocks noChangeArrowheads="1"/>
            </p:cNvSpPr>
            <p:nvPr/>
          </p:nvSpPr>
          <p:spPr bwMode="auto">
            <a:xfrm>
              <a:off x="4141" y="1218"/>
              <a:ext cx="5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s</a:t>
              </a:r>
              <a:endParaRPr lang="en-GB" altLang="en-US" sz="2400">
                <a:latin typeface="Times" panose="02020603050405020304" pitchFamily="18" charset="0"/>
              </a:endParaRPr>
            </a:p>
          </p:txBody>
        </p:sp>
        <p:sp>
          <p:nvSpPr>
            <p:cNvPr id="62524" name="Rectangle 60"/>
            <p:cNvSpPr>
              <a:spLocks noChangeArrowheads="1"/>
            </p:cNvSpPr>
            <p:nvPr/>
          </p:nvSpPr>
          <p:spPr bwMode="auto">
            <a:xfrm>
              <a:off x="4190" y="1218"/>
              <a:ext cx="3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 </a:t>
              </a:r>
              <a:endParaRPr lang="en-GB" altLang="en-US" sz="2400">
                <a:latin typeface="Times" panose="02020603050405020304" pitchFamily="18" charset="0"/>
              </a:endParaRPr>
            </a:p>
          </p:txBody>
        </p:sp>
        <p:sp>
          <p:nvSpPr>
            <p:cNvPr id="62525" name="Rectangle 61"/>
            <p:cNvSpPr>
              <a:spLocks noChangeArrowheads="1"/>
            </p:cNvSpPr>
            <p:nvPr/>
          </p:nvSpPr>
          <p:spPr bwMode="auto">
            <a:xfrm>
              <a:off x="4223" y="1218"/>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i</a:t>
              </a:r>
              <a:endParaRPr lang="en-GB" altLang="en-US" sz="2400">
                <a:latin typeface="Times" panose="02020603050405020304" pitchFamily="18" charset="0"/>
              </a:endParaRPr>
            </a:p>
          </p:txBody>
        </p:sp>
        <p:sp>
          <p:nvSpPr>
            <p:cNvPr id="62526" name="Rectangle 62"/>
            <p:cNvSpPr>
              <a:spLocks noChangeArrowheads="1"/>
            </p:cNvSpPr>
            <p:nvPr/>
          </p:nvSpPr>
          <p:spPr bwMode="auto">
            <a:xfrm>
              <a:off x="4257" y="1218"/>
              <a:ext cx="10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 </a:t>
              </a:r>
              <a:endParaRPr lang="en-GB" altLang="en-US" sz="2400">
                <a:latin typeface="Times" panose="02020603050405020304" pitchFamily="18" charset="0"/>
              </a:endParaRPr>
            </a:p>
          </p:txBody>
        </p:sp>
        <p:sp>
          <p:nvSpPr>
            <p:cNvPr id="62527" name="Rectangle 63"/>
            <p:cNvSpPr>
              <a:spLocks noChangeArrowheads="1"/>
            </p:cNvSpPr>
            <p:nvPr/>
          </p:nvSpPr>
          <p:spPr bwMode="auto">
            <a:xfrm>
              <a:off x="4351" y="121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o</a:t>
              </a:r>
              <a:endParaRPr lang="en-GB" altLang="en-US" sz="2400">
                <a:latin typeface="Times" panose="02020603050405020304" pitchFamily="18" charset="0"/>
              </a:endParaRPr>
            </a:p>
          </p:txBody>
        </p:sp>
        <p:sp>
          <p:nvSpPr>
            <p:cNvPr id="62528" name="Rectangle 64"/>
            <p:cNvSpPr>
              <a:spLocks noChangeArrowheads="1"/>
            </p:cNvSpPr>
            <p:nvPr/>
          </p:nvSpPr>
          <p:spPr bwMode="auto">
            <a:xfrm>
              <a:off x="4412" y="1218"/>
              <a:ext cx="4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r</a:t>
              </a:r>
              <a:endParaRPr lang="en-GB" altLang="en-US" sz="2400">
                <a:latin typeface="Times" panose="02020603050405020304" pitchFamily="18" charset="0"/>
              </a:endParaRPr>
            </a:p>
          </p:txBody>
        </p:sp>
        <p:sp>
          <p:nvSpPr>
            <p:cNvPr id="62529" name="Rectangle 65"/>
            <p:cNvSpPr>
              <a:spLocks noChangeArrowheads="1"/>
            </p:cNvSpPr>
            <p:nvPr/>
          </p:nvSpPr>
          <p:spPr bwMode="auto">
            <a:xfrm>
              <a:off x="4455" y="121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d</a:t>
              </a:r>
              <a:endParaRPr lang="en-GB" altLang="en-US" sz="2400">
                <a:latin typeface="Times" panose="02020603050405020304" pitchFamily="18" charset="0"/>
              </a:endParaRPr>
            </a:p>
          </p:txBody>
        </p:sp>
        <p:sp>
          <p:nvSpPr>
            <p:cNvPr id="62530" name="Rectangle 66"/>
            <p:cNvSpPr>
              <a:spLocks noChangeArrowheads="1"/>
            </p:cNvSpPr>
            <p:nvPr/>
          </p:nvSpPr>
          <p:spPr bwMode="auto">
            <a:xfrm>
              <a:off x="4516" y="1218"/>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a:t>
              </a:r>
              <a:endParaRPr lang="en-GB" altLang="en-US" sz="2400">
                <a:latin typeface="Times" panose="02020603050405020304" pitchFamily="18" charset="0"/>
              </a:endParaRPr>
            </a:p>
          </p:txBody>
        </p:sp>
        <p:sp>
          <p:nvSpPr>
            <p:cNvPr id="62531" name="Rectangle 67"/>
            <p:cNvSpPr>
              <a:spLocks noChangeArrowheads="1"/>
            </p:cNvSpPr>
            <p:nvPr/>
          </p:nvSpPr>
          <p:spPr bwMode="auto">
            <a:xfrm>
              <a:off x="4573" y="1218"/>
              <a:ext cx="4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r</a:t>
              </a:r>
              <a:endParaRPr lang="en-GB" altLang="en-US" sz="2400">
                <a:latin typeface="Times" panose="02020603050405020304" pitchFamily="18" charset="0"/>
              </a:endParaRPr>
            </a:p>
          </p:txBody>
        </p:sp>
        <p:sp>
          <p:nvSpPr>
            <p:cNvPr id="62532" name="Rectangle 68"/>
            <p:cNvSpPr>
              <a:spLocks noChangeArrowheads="1"/>
            </p:cNvSpPr>
            <p:nvPr/>
          </p:nvSpPr>
          <p:spPr bwMode="auto">
            <a:xfrm>
              <a:off x="877" y="1158"/>
              <a:ext cx="1068"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62533" name="Rectangle 69"/>
            <p:cNvSpPr>
              <a:spLocks noChangeArrowheads="1"/>
            </p:cNvSpPr>
            <p:nvPr/>
          </p:nvSpPr>
          <p:spPr bwMode="auto">
            <a:xfrm>
              <a:off x="1945" y="1158"/>
              <a:ext cx="9"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62534" name="Rectangle 70"/>
            <p:cNvSpPr>
              <a:spLocks noChangeArrowheads="1"/>
            </p:cNvSpPr>
            <p:nvPr/>
          </p:nvSpPr>
          <p:spPr bwMode="auto">
            <a:xfrm>
              <a:off x="1954" y="1158"/>
              <a:ext cx="3337"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62535" name="Rectangle 71"/>
            <p:cNvSpPr>
              <a:spLocks noChangeArrowheads="1"/>
            </p:cNvSpPr>
            <p:nvPr/>
          </p:nvSpPr>
          <p:spPr bwMode="auto">
            <a:xfrm>
              <a:off x="887" y="1394"/>
              <a:ext cx="5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s</a:t>
              </a:r>
              <a:endParaRPr lang="en-GB" altLang="en-US" sz="2400">
                <a:latin typeface="Times" panose="02020603050405020304" pitchFamily="18" charset="0"/>
              </a:endParaRPr>
            </a:p>
          </p:txBody>
        </p:sp>
        <p:sp>
          <p:nvSpPr>
            <p:cNvPr id="62536" name="Rectangle 72"/>
            <p:cNvSpPr>
              <a:spLocks noChangeArrowheads="1"/>
            </p:cNvSpPr>
            <p:nvPr/>
          </p:nvSpPr>
          <p:spPr bwMode="auto">
            <a:xfrm>
              <a:off x="935" y="1394"/>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t</a:t>
              </a:r>
              <a:endParaRPr lang="en-GB" altLang="en-US" sz="2400">
                <a:latin typeface="Times" panose="02020603050405020304" pitchFamily="18" charset="0"/>
              </a:endParaRPr>
            </a:p>
          </p:txBody>
        </p:sp>
        <p:sp>
          <p:nvSpPr>
            <p:cNvPr id="62537" name="Rectangle 73"/>
            <p:cNvSpPr>
              <a:spLocks noChangeArrowheads="1"/>
            </p:cNvSpPr>
            <p:nvPr/>
          </p:nvSpPr>
          <p:spPr bwMode="auto">
            <a:xfrm>
              <a:off x="969" y="1394"/>
              <a:ext cx="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ri</a:t>
              </a:r>
              <a:endParaRPr lang="en-GB" altLang="en-US" sz="2400">
                <a:latin typeface="Times" panose="02020603050405020304" pitchFamily="18" charset="0"/>
              </a:endParaRPr>
            </a:p>
          </p:txBody>
        </p:sp>
        <p:sp>
          <p:nvSpPr>
            <p:cNvPr id="62538" name="Rectangle 74"/>
            <p:cNvSpPr>
              <a:spLocks noChangeArrowheads="1"/>
            </p:cNvSpPr>
            <p:nvPr/>
          </p:nvSpPr>
          <p:spPr bwMode="auto">
            <a:xfrm>
              <a:off x="1054" y="139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539" name="Rectangle 75"/>
            <p:cNvSpPr>
              <a:spLocks noChangeArrowheads="1"/>
            </p:cNvSpPr>
            <p:nvPr/>
          </p:nvSpPr>
          <p:spPr bwMode="auto">
            <a:xfrm>
              <a:off x="1115" y="139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g</a:t>
              </a:r>
              <a:endParaRPr lang="en-GB" altLang="en-US" sz="2400">
                <a:latin typeface="Times" panose="02020603050405020304" pitchFamily="18" charset="0"/>
              </a:endParaRPr>
            </a:p>
          </p:txBody>
        </p:sp>
        <p:sp>
          <p:nvSpPr>
            <p:cNvPr id="62540" name="Rectangle 76"/>
            <p:cNvSpPr>
              <a:spLocks noChangeArrowheads="1"/>
            </p:cNvSpPr>
            <p:nvPr/>
          </p:nvSpPr>
          <p:spPr bwMode="auto">
            <a:xfrm>
              <a:off x="1955" y="1394"/>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l</a:t>
              </a:r>
              <a:endParaRPr lang="en-GB" altLang="en-US" sz="2400">
                <a:latin typeface="Times" panose="02020603050405020304" pitchFamily="18" charset="0"/>
              </a:endParaRPr>
            </a:p>
          </p:txBody>
        </p:sp>
        <p:sp>
          <p:nvSpPr>
            <p:cNvPr id="62541" name="Rectangle 77"/>
            <p:cNvSpPr>
              <a:spLocks noChangeArrowheads="1"/>
            </p:cNvSpPr>
            <p:nvPr/>
          </p:nvSpPr>
          <p:spPr bwMode="auto">
            <a:xfrm>
              <a:off x="1989" y="1394"/>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a:t>
              </a:r>
              <a:endParaRPr lang="en-GB" altLang="en-US" sz="2400">
                <a:latin typeface="Times" panose="02020603050405020304" pitchFamily="18" charset="0"/>
              </a:endParaRPr>
            </a:p>
          </p:txBody>
        </p:sp>
        <p:sp>
          <p:nvSpPr>
            <p:cNvPr id="62542" name="Rectangle 78"/>
            <p:cNvSpPr>
              <a:spLocks noChangeArrowheads="1"/>
            </p:cNvSpPr>
            <p:nvPr/>
          </p:nvSpPr>
          <p:spPr bwMode="auto">
            <a:xfrm>
              <a:off x="2047" y="139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543" name="Rectangle 79"/>
            <p:cNvSpPr>
              <a:spLocks noChangeArrowheads="1"/>
            </p:cNvSpPr>
            <p:nvPr/>
          </p:nvSpPr>
          <p:spPr bwMode="auto">
            <a:xfrm>
              <a:off x="2108" y="139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g</a:t>
              </a:r>
              <a:endParaRPr lang="en-GB" altLang="en-US" sz="2400">
                <a:latin typeface="Times" panose="02020603050405020304" pitchFamily="18" charset="0"/>
              </a:endParaRPr>
            </a:p>
          </p:txBody>
        </p:sp>
        <p:sp>
          <p:nvSpPr>
            <p:cNvPr id="62544" name="Rectangle 80"/>
            <p:cNvSpPr>
              <a:spLocks noChangeArrowheads="1"/>
            </p:cNvSpPr>
            <p:nvPr/>
          </p:nvSpPr>
          <p:spPr bwMode="auto">
            <a:xfrm>
              <a:off x="2171" y="1394"/>
              <a:ext cx="10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th</a:t>
              </a:r>
              <a:endParaRPr lang="en-GB" altLang="en-US" sz="2400">
                <a:latin typeface="Times" panose="02020603050405020304" pitchFamily="18" charset="0"/>
              </a:endParaRPr>
            </a:p>
          </p:txBody>
        </p:sp>
        <p:sp>
          <p:nvSpPr>
            <p:cNvPr id="62545" name="Rectangle 81"/>
            <p:cNvSpPr>
              <a:spLocks noChangeArrowheads="1"/>
            </p:cNvSpPr>
            <p:nvPr/>
          </p:nvSpPr>
          <p:spPr bwMode="auto">
            <a:xfrm>
              <a:off x="2266" y="1394"/>
              <a:ext cx="3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 </a:t>
              </a:r>
              <a:endParaRPr lang="en-GB" altLang="en-US" sz="2400">
                <a:latin typeface="Times" panose="02020603050405020304" pitchFamily="18" charset="0"/>
              </a:endParaRPr>
            </a:p>
          </p:txBody>
        </p:sp>
        <p:sp>
          <p:nvSpPr>
            <p:cNvPr id="62546" name="Rectangle 82"/>
            <p:cNvSpPr>
              <a:spLocks noChangeArrowheads="1"/>
            </p:cNvSpPr>
            <p:nvPr/>
          </p:nvSpPr>
          <p:spPr bwMode="auto">
            <a:xfrm>
              <a:off x="2299" y="1394"/>
              <a:ext cx="4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a:t>
              </a:r>
              <a:endParaRPr lang="en-GB" altLang="en-US" sz="2400">
                <a:latin typeface="Times" panose="02020603050405020304" pitchFamily="18" charset="0"/>
              </a:endParaRPr>
            </a:p>
          </p:txBody>
        </p:sp>
        <p:sp>
          <p:nvSpPr>
            <p:cNvPr id="62547" name="Rectangle 83"/>
            <p:cNvSpPr>
              <a:spLocks noChangeArrowheads="1"/>
            </p:cNvSpPr>
            <p:nvPr/>
          </p:nvSpPr>
          <p:spPr bwMode="auto">
            <a:xfrm>
              <a:off x="2339" y="139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u</a:t>
              </a:r>
              <a:endParaRPr lang="en-GB" altLang="en-US" sz="2400">
                <a:latin typeface="Times" panose="02020603050405020304" pitchFamily="18" charset="0"/>
              </a:endParaRPr>
            </a:p>
          </p:txBody>
        </p:sp>
        <p:sp>
          <p:nvSpPr>
            <p:cNvPr id="62548" name="Rectangle 84"/>
            <p:cNvSpPr>
              <a:spLocks noChangeArrowheads="1"/>
            </p:cNvSpPr>
            <p:nvPr/>
          </p:nvSpPr>
          <p:spPr bwMode="auto">
            <a:xfrm>
              <a:off x="2403" y="139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549" name="Rectangle 85"/>
            <p:cNvSpPr>
              <a:spLocks noChangeArrowheads="1"/>
            </p:cNvSpPr>
            <p:nvPr/>
          </p:nvSpPr>
          <p:spPr bwMode="auto">
            <a:xfrm>
              <a:off x="2464" y="1394"/>
              <a:ext cx="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si</a:t>
              </a:r>
              <a:endParaRPr lang="en-GB" altLang="en-US" sz="2400">
                <a:latin typeface="Times" panose="02020603050405020304" pitchFamily="18" charset="0"/>
              </a:endParaRPr>
            </a:p>
          </p:txBody>
        </p:sp>
        <p:sp>
          <p:nvSpPr>
            <p:cNvPr id="62550" name="Rectangle 86"/>
            <p:cNvSpPr>
              <a:spLocks noChangeArrowheads="1"/>
            </p:cNvSpPr>
            <p:nvPr/>
          </p:nvSpPr>
          <p:spPr bwMode="auto">
            <a:xfrm>
              <a:off x="2549" y="139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g</a:t>
              </a:r>
              <a:endParaRPr lang="en-GB" altLang="en-US" sz="2400">
                <a:latin typeface="Times" panose="02020603050405020304" pitchFamily="18" charset="0"/>
              </a:endParaRPr>
            </a:p>
          </p:txBody>
        </p:sp>
        <p:sp>
          <p:nvSpPr>
            <p:cNvPr id="62551" name="Rectangle 87"/>
            <p:cNvSpPr>
              <a:spLocks noChangeArrowheads="1"/>
            </p:cNvSpPr>
            <p:nvPr/>
          </p:nvSpPr>
          <p:spPr bwMode="auto">
            <a:xfrm>
              <a:off x="2610" y="139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552" name="Rectangle 88"/>
            <p:cNvSpPr>
              <a:spLocks noChangeArrowheads="1"/>
            </p:cNvSpPr>
            <p:nvPr/>
          </p:nvSpPr>
          <p:spPr bwMode="auto">
            <a:xfrm>
              <a:off x="2674" y="1394"/>
              <a:ext cx="1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ed</a:t>
              </a:r>
              <a:endParaRPr lang="en-GB" altLang="en-US" sz="2400">
                <a:latin typeface="Times" panose="02020603050405020304" pitchFamily="18" charset="0"/>
              </a:endParaRPr>
            </a:p>
          </p:txBody>
        </p:sp>
        <p:sp>
          <p:nvSpPr>
            <p:cNvPr id="62553" name="Rectangle 89"/>
            <p:cNvSpPr>
              <a:spLocks noChangeArrowheads="1"/>
            </p:cNvSpPr>
            <p:nvPr/>
          </p:nvSpPr>
          <p:spPr bwMode="auto">
            <a:xfrm>
              <a:off x="2789" y="1394"/>
              <a:ext cx="3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 </a:t>
              </a:r>
              <a:endParaRPr lang="en-GB" altLang="en-US" sz="2400">
                <a:latin typeface="Times" panose="02020603050405020304" pitchFamily="18" charset="0"/>
              </a:endParaRPr>
            </a:p>
          </p:txBody>
        </p:sp>
        <p:sp>
          <p:nvSpPr>
            <p:cNvPr id="62554" name="Rectangle 90"/>
            <p:cNvSpPr>
              <a:spLocks noChangeArrowheads="1"/>
            </p:cNvSpPr>
            <p:nvPr/>
          </p:nvSpPr>
          <p:spPr bwMode="auto">
            <a:xfrm>
              <a:off x="2823" y="1394"/>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l</a:t>
              </a:r>
              <a:endParaRPr lang="en-GB" altLang="en-US" sz="2400">
                <a:latin typeface="Times" panose="02020603050405020304" pitchFamily="18" charset="0"/>
              </a:endParaRPr>
            </a:p>
          </p:txBody>
        </p:sp>
        <p:sp>
          <p:nvSpPr>
            <p:cNvPr id="62555" name="Rectangle 91"/>
            <p:cNvSpPr>
              <a:spLocks noChangeArrowheads="1"/>
            </p:cNvSpPr>
            <p:nvPr/>
          </p:nvSpPr>
          <p:spPr bwMode="auto">
            <a:xfrm>
              <a:off x="2856" y="139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o</a:t>
              </a:r>
              <a:endParaRPr lang="en-GB" altLang="en-US" sz="2400">
                <a:latin typeface="Times" panose="02020603050405020304" pitchFamily="18" charset="0"/>
              </a:endParaRPr>
            </a:p>
          </p:txBody>
        </p:sp>
        <p:sp>
          <p:nvSpPr>
            <p:cNvPr id="62556" name="Rectangle 92"/>
            <p:cNvSpPr>
              <a:spLocks noChangeArrowheads="1"/>
            </p:cNvSpPr>
            <p:nvPr/>
          </p:nvSpPr>
          <p:spPr bwMode="auto">
            <a:xfrm>
              <a:off x="2920" y="139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557" name="Rectangle 93"/>
            <p:cNvSpPr>
              <a:spLocks noChangeArrowheads="1"/>
            </p:cNvSpPr>
            <p:nvPr/>
          </p:nvSpPr>
          <p:spPr bwMode="auto">
            <a:xfrm>
              <a:off x="2981" y="139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g</a:t>
              </a:r>
              <a:endParaRPr lang="en-GB" altLang="en-US" sz="2400">
                <a:latin typeface="Times" panose="02020603050405020304" pitchFamily="18" charset="0"/>
              </a:endParaRPr>
            </a:p>
          </p:txBody>
        </p:sp>
        <p:sp>
          <p:nvSpPr>
            <p:cNvPr id="62558" name="Rectangle 94"/>
            <p:cNvSpPr>
              <a:spLocks noChangeArrowheads="1"/>
            </p:cNvSpPr>
            <p:nvPr/>
          </p:nvSpPr>
          <p:spPr bwMode="auto">
            <a:xfrm>
              <a:off x="3045" y="1394"/>
              <a:ext cx="8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 </a:t>
              </a:r>
              <a:endParaRPr lang="en-GB" altLang="en-US" sz="2400">
                <a:latin typeface="Times" panose="02020603050405020304" pitchFamily="18" charset="0"/>
              </a:endParaRPr>
            </a:p>
          </p:txBody>
        </p:sp>
        <p:sp>
          <p:nvSpPr>
            <p:cNvPr id="62559" name="Rectangle 95"/>
            <p:cNvSpPr>
              <a:spLocks noChangeArrowheads="1"/>
            </p:cNvSpPr>
            <p:nvPr/>
          </p:nvSpPr>
          <p:spPr bwMode="auto">
            <a:xfrm>
              <a:off x="3115" y="1394"/>
              <a:ext cx="11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fo</a:t>
              </a:r>
              <a:endParaRPr lang="en-GB" altLang="en-US" sz="2400">
                <a:latin typeface="Times" panose="02020603050405020304" pitchFamily="18" charset="0"/>
              </a:endParaRPr>
            </a:p>
          </p:txBody>
        </p:sp>
        <p:sp>
          <p:nvSpPr>
            <p:cNvPr id="62560" name="Rectangle 96"/>
            <p:cNvSpPr>
              <a:spLocks noChangeArrowheads="1"/>
            </p:cNvSpPr>
            <p:nvPr/>
          </p:nvSpPr>
          <p:spPr bwMode="auto">
            <a:xfrm>
              <a:off x="3222" y="1394"/>
              <a:ext cx="7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ll</a:t>
              </a:r>
              <a:endParaRPr lang="en-GB" altLang="en-US" sz="2400">
                <a:latin typeface="Times" panose="02020603050405020304" pitchFamily="18" charset="0"/>
              </a:endParaRPr>
            </a:p>
          </p:txBody>
        </p:sp>
        <p:sp>
          <p:nvSpPr>
            <p:cNvPr id="62561" name="Rectangle 97"/>
            <p:cNvSpPr>
              <a:spLocks noChangeArrowheads="1"/>
            </p:cNvSpPr>
            <p:nvPr/>
          </p:nvSpPr>
          <p:spPr bwMode="auto">
            <a:xfrm>
              <a:off x="3289" y="1394"/>
              <a:ext cx="17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ow</a:t>
              </a:r>
              <a:endParaRPr lang="en-GB" altLang="en-US" sz="2400">
                <a:latin typeface="Times" panose="02020603050405020304" pitchFamily="18" charset="0"/>
              </a:endParaRPr>
            </a:p>
          </p:txBody>
        </p:sp>
        <p:sp>
          <p:nvSpPr>
            <p:cNvPr id="62562" name="Rectangle 98"/>
            <p:cNvSpPr>
              <a:spLocks noChangeArrowheads="1"/>
            </p:cNvSpPr>
            <p:nvPr/>
          </p:nvSpPr>
          <p:spPr bwMode="auto">
            <a:xfrm>
              <a:off x="3444" y="1394"/>
              <a:ext cx="16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ed </a:t>
              </a:r>
              <a:endParaRPr lang="en-GB" altLang="en-US" sz="2400">
                <a:latin typeface="Times" panose="02020603050405020304" pitchFamily="18" charset="0"/>
              </a:endParaRPr>
            </a:p>
          </p:txBody>
        </p:sp>
        <p:sp>
          <p:nvSpPr>
            <p:cNvPr id="62563" name="Rectangle 99"/>
            <p:cNvSpPr>
              <a:spLocks noChangeArrowheads="1"/>
            </p:cNvSpPr>
            <p:nvPr/>
          </p:nvSpPr>
          <p:spPr bwMode="auto">
            <a:xfrm>
              <a:off x="3590" y="139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b</a:t>
              </a:r>
              <a:endParaRPr lang="en-GB" altLang="en-US" sz="2400">
                <a:latin typeface="Times" panose="02020603050405020304" pitchFamily="18" charset="0"/>
              </a:endParaRPr>
            </a:p>
          </p:txBody>
        </p:sp>
        <p:sp>
          <p:nvSpPr>
            <p:cNvPr id="62564" name="Rectangle 100"/>
            <p:cNvSpPr>
              <a:spLocks noChangeArrowheads="1"/>
            </p:cNvSpPr>
            <p:nvPr/>
          </p:nvSpPr>
          <p:spPr bwMode="auto">
            <a:xfrm>
              <a:off x="3654" y="139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y</a:t>
              </a:r>
              <a:endParaRPr lang="en-GB" altLang="en-US" sz="2400">
                <a:latin typeface="Times" panose="02020603050405020304" pitchFamily="18" charset="0"/>
              </a:endParaRPr>
            </a:p>
          </p:txBody>
        </p:sp>
        <p:sp>
          <p:nvSpPr>
            <p:cNvPr id="62565" name="Rectangle 101"/>
            <p:cNvSpPr>
              <a:spLocks noChangeArrowheads="1"/>
            </p:cNvSpPr>
            <p:nvPr/>
          </p:nvSpPr>
          <p:spPr bwMode="auto">
            <a:xfrm>
              <a:off x="3715" y="1394"/>
              <a:ext cx="3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 </a:t>
              </a:r>
              <a:endParaRPr lang="en-GB" altLang="en-US" sz="2400">
                <a:latin typeface="Times" panose="02020603050405020304" pitchFamily="18" charset="0"/>
              </a:endParaRPr>
            </a:p>
          </p:txBody>
        </p:sp>
        <p:sp>
          <p:nvSpPr>
            <p:cNvPr id="62566" name="Rectangle 102"/>
            <p:cNvSpPr>
              <a:spLocks noChangeArrowheads="1"/>
            </p:cNvSpPr>
            <p:nvPr/>
          </p:nvSpPr>
          <p:spPr bwMode="auto">
            <a:xfrm>
              <a:off x="3748" y="1394"/>
              <a:ext cx="1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ch</a:t>
              </a:r>
              <a:endParaRPr lang="en-GB" altLang="en-US" sz="2400">
                <a:latin typeface="Times" panose="02020603050405020304" pitchFamily="18" charset="0"/>
              </a:endParaRPr>
            </a:p>
          </p:txBody>
        </p:sp>
        <p:sp>
          <p:nvSpPr>
            <p:cNvPr id="62567" name="Rectangle 103"/>
            <p:cNvSpPr>
              <a:spLocks noChangeArrowheads="1"/>
            </p:cNvSpPr>
            <p:nvPr/>
          </p:nvSpPr>
          <p:spPr bwMode="auto">
            <a:xfrm>
              <a:off x="3864" y="1394"/>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a</a:t>
              </a:r>
              <a:endParaRPr lang="en-GB" altLang="en-US" sz="2400">
                <a:latin typeface="Times" panose="02020603050405020304" pitchFamily="18" charset="0"/>
              </a:endParaRPr>
            </a:p>
          </p:txBody>
        </p:sp>
        <p:sp>
          <p:nvSpPr>
            <p:cNvPr id="62568" name="Rectangle 104"/>
            <p:cNvSpPr>
              <a:spLocks noChangeArrowheads="1"/>
            </p:cNvSpPr>
            <p:nvPr/>
          </p:nvSpPr>
          <p:spPr bwMode="auto">
            <a:xfrm>
              <a:off x="3922" y="1394"/>
              <a:ext cx="10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ra</a:t>
              </a:r>
              <a:endParaRPr lang="en-GB" altLang="en-US" sz="2400">
                <a:latin typeface="Times" panose="02020603050405020304" pitchFamily="18" charset="0"/>
              </a:endParaRPr>
            </a:p>
          </p:txBody>
        </p:sp>
        <p:sp>
          <p:nvSpPr>
            <p:cNvPr id="62569" name="Rectangle 105"/>
            <p:cNvSpPr>
              <a:spLocks noChangeArrowheads="1"/>
            </p:cNvSpPr>
            <p:nvPr/>
          </p:nvSpPr>
          <p:spPr bwMode="auto">
            <a:xfrm>
              <a:off x="4016" y="1394"/>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c</a:t>
              </a:r>
              <a:endParaRPr lang="en-GB" altLang="en-US" sz="2400">
                <a:latin typeface="Times" panose="02020603050405020304" pitchFamily="18" charset="0"/>
              </a:endParaRPr>
            </a:p>
          </p:txBody>
        </p:sp>
        <p:sp>
          <p:nvSpPr>
            <p:cNvPr id="62570" name="Rectangle 106"/>
            <p:cNvSpPr>
              <a:spLocks noChangeArrowheads="1"/>
            </p:cNvSpPr>
            <p:nvPr/>
          </p:nvSpPr>
          <p:spPr bwMode="auto">
            <a:xfrm>
              <a:off x="4074" y="1394"/>
              <a:ext cx="10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te</a:t>
              </a:r>
              <a:endParaRPr lang="en-GB" altLang="en-US" sz="2400">
                <a:latin typeface="Times" panose="02020603050405020304" pitchFamily="18" charset="0"/>
              </a:endParaRPr>
            </a:p>
          </p:txBody>
        </p:sp>
        <p:sp>
          <p:nvSpPr>
            <p:cNvPr id="62571" name="Rectangle 107"/>
            <p:cNvSpPr>
              <a:spLocks noChangeArrowheads="1"/>
            </p:cNvSpPr>
            <p:nvPr/>
          </p:nvSpPr>
          <p:spPr bwMode="auto">
            <a:xfrm>
              <a:off x="4162" y="1394"/>
              <a:ext cx="13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rs </a:t>
              </a:r>
              <a:endParaRPr lang="en-GB" altLang="en-US" sz="2400">
                <a:latin typeface="Times" panose="02020603050405020304" pitchFamily="18" charset="0"/>
              </a:endParaRPr>
            </a:p>
          </p:txBody>
        </p:sp>
        <p:sp>
          <p:nvSpPr>
            <p:cNvPr id="62572" name="Rectangle 108"/>
            <p:cNvSpPr>
              <a:spLocks noChangeArrowheads="1"/>
            </p:cNvSpPr>
            <p:nvPr/>
          </p:nvSpPr>
          <p:spPr bwMode="auto">
            <a:xfrm>
              <a:off x="4284" y="1394"/>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i</a:t>
              </a:r>
              <a:endParaRPr lang="en-GB" altLang="en-US" sz="2400">
                <a:latin typeface="Times" panose="02020603050405020304" pitchFamily="18" charset="0"/>
              </a:endParaRPr>
            </a:p>
          </p:txBody>
        </p:sp>
        <p:sp>
          <p:nvSpPr>
            <p:cNvPr id="62573" name="Rectangle 109"/>
            <p:cNvSpPr>
              <a:spLocks noChangeArrowheads="1"/>
            </p:cNvSpPr>
            <p:nvPr/>
          </p:nvSpPr>
          <p:spPr bwMode="auto">
            <a:xfrm>
              <a:off x="4318" y="1394"/>
              <a:ext cx="17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 o</a:t>
              </a:r>
              <a:endParaRPr lang="en-GB" altLang="en-US" sz="2400">
                <a:latin typeface="Times" panose="02020603050405020304" pitchFamily="18" charset="0"/>
              </a:endParaRPr>
            </a:p>
          </p:txBody>
        </p:sp>
        <p:sp>
          <p:nvSpPr>
            <p:cNvPr id="62574" name="Rectangle 110"/>
            <p:cNvSpPr>
              <a:spLocks noChangeArrowheads="1"/>
            </p:cNvSpPr>
            <p:nvPr/>
          </p:nvSpPr>
          <p:spPr bwMode="auto">
            <a:xfrm>
              <a:off x="4476" y="1394"/>
              <a:ext cx="4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r</a:t>
              </a:r>
              <a:endParaRPr lang="en-GB" altLang="en-US" sz="2400">
                <a:latin typeface="Times" panose="02020603050405020304" pitchFamily="18" charset="0"/>
              </a:endParaRPr>
            </a:p>
          </p:txBody>
        </p:sp>
        <p:sp>
          <p:nvSpPr>
            <p:cNvPr id="62575" name="Rectangle 111"/>
            <p:cNvSpPr>
              <a:spLocks noChangeArrowheads="1"/>
            </p:cNvSpPr>
            <p:nvPr/>
          </p:nvSpPr>
          <p:spPr bwMode="auto">
            <a:xfrm>
              <a:off x="4516" y="139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d</a:t>
              </a:r>
              <a:endParaRPr lang="en-GB" altLang="en-US" sz="2400">
                <a:latin typeface="Times" panose="02020603050405020304" pitchFamily="18" charset="0"/>
              </a:endParaRPr>
            </a:p>
          </p:txBody>
        </p:sp>
        <p:sp>
          <p:nvSpPr>
            <p:cNvPr id="62576" name="Rectangle 112"/>
            <p:cNvSpPr>
              <a:spLocks noChangeArrowheads="1"/>
            </p:cNvSpPr>
            <p:nvPr/>
          </p:nvSpPr>
          <p:spPr bwMode="auto">
            <a:xfrm>
              <a:off x="4580" y="1394"/>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a:t>
              </a:r>
              <a:endParaRPr lang="en-GB" altLang="en-US" sz="2400">
                <a:latin typeface="Times" panose="02020603050405020304" pitchFamily="18" charset="0"/>
              </a:endParaRPr>
            </a:p>
          </p:txBody>
        </p:sp>
        <p:sp>
          <p:nvSpPr>
            <p:cNvPr id="62577" name="Rectangle 113"/>
            <p:cNvSpPr>
              <a:spLocks noChangeArrowheads="1"/>
            </p:cNvSpPr>
            <p:nvPr/>
          </p:nvSpPr>
          <p:spPr bwMode="auto">
            <a:xfrm>
              <a:off x="4634" y="1394"/>
              <a:ext cx="4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r</a:t>
              </a:r>
              <a:endParaRPr lang="en-GB" altLang="en-US" sz="2400">
                <a:latin typeface="Times" panose="02020603050405020304" pitchFamily="18" charset="0"/>
              </a:endParaRPr>
            </a:p>
          </p:txBody>
        </p:sp>
        <p:sp>
          <p:nvSpPr>
            <p:cNvPr id="62578" name="Rectangle 114"/>
            <p:cNvSpPr>
              <a:spLocks noChangeArrowheads="1"/>
            </p:cNvSpPr>
            <p:nvPr/>
          </p:nvSpPr>
          <p:spPr bwMode="auto">
            <a:xfrm>
              <a:off x="4677" y="1394"/>
              <a:ext cx="3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 </a:t>
              </a:r>
              <a:endParaRPr lang="en-GB" altLang="en-US" sz="2400">
                <a:latin typeface="Times" panose="02020603050405020304" pitchFamily="18" charset="0"/>
              </a:endParaRPr>
            </a:p>
          </p:txBody>
        </p:sp>
        <p:sp>
          <p:nvSpPr>
            <p:cNvPr id="62579" name="Rectangle 115"/>
            <p:cNvSpPr>
              <a:spLocks noChangeArrowheads="1"/>
            </p:cNvSpPr>
            <p:nvPr/>
          </p:nvSpPr>
          <p:spPr bwMode="auto">
            <a:xfrm>
              <a:off x="4707" y="1394"/>
              <a:ext cx="4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a:t>
              </a:r>
              <a:endParaRPr lang="en-GB" altLang="en-US" sz="2400">
                <a:latin typeface="Times" panose="02020603050405020304" pitchFamily="18" charset="0"/>
              </a:endParaRPr>
            </a:p>
          </p:txBody>
        </p:sp>
        <p:sp>
          <p:nvSpPr>
            <p:cNvPr id="62580" name="Rectangle 116"/>
            <p:cNvSpPr>
              <a:spLocks noChangeArrowheads="1"/>
            </p:cNvSpPr>
            <p:nvPr/>
          </p:nvSpPr>
          <p:spPr bwMode="auto">
            <a:xfrm>
              <a:off x="4750" y="1394"/>
              <a:ext cx="12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ca</a:t>
              </a:r>
              <a:endParaRPr lang="en-GB" altLang="en-US" sz="2400">
                <a:latin typeface="Times" panose="02020603050405020304" pitchFamily="18" charset="0"/>
              </a:endParaRPr>
            </a:p>
          </p:txBody>
        </p:sp>
        <p:sp>
          <p:nvSpPr>
            <p:cNvPr id="62581" name="Rectangle 117"/>
            <p:cNvSpPr>
              <a:spLocks noChangeArrowheads="1"/>
            </p:cNvSpPr>
            <p:nvPr/>
          </p:nvSpPr>
          <p:spPr bwMode="auto">
            <a:xfrm>
              <a:off x="4860" y="139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582" name="Rectangle 118"/>
            <p:cNvSpPr>
              <a:spLocks noChangeArrowheads="1"/>
            </p:cNvSpPr>
            <p:nvPr/>
          </p:nvSpPr>
          <p:spPr bwMode="auto">
            <a:xfrm>
              <a:off x="4924" y="1394"/>
              <a:ext cx="13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 al</a:t>
              </a:r>
              <a:endParaRPr lang="en-GB" altLang="en-US" sz="2400">
                <a:latin typeface="Times" panose="02020603050405020304" pitchFamily="18" charset="0"/>
              </a:endParaRPr>
            </a:p>
          </p:txBody>
        </p:sp>
        <p:sp>
          <p:nvSpPr>
            <p:cNvPr id="62583" name="Rectangle 119"/>
            <p:cNvSpPr>
              <a:spLocks noChangeArrowheads="1"/>
            </p:cNvSpPr>
            <p:nvPr/>
          </p:nvSpPr>
          <p:spPr bwMode="auto">
            <a:xfrm>
              <a:off x="5042" y="1394"/>
              <a:ext cx="12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so</a:t>
              </a:r>
              <a:endParaRPr lang="en-GB" altLang="en-US" sz="2400">
                <a:latin typeface="Times" panose="02020603050405020304" pitchFamily="18" charset="0"/>
              </a:endParaRPr>
            </a:p>
          </p:txBody>
        </p:sp>
        <p:sp>
          <p:nvSpPr>
            <p:cNvPr id="62584" name="Rectangle 120"/>
            <p:cNvSpPr>
              <a:spLocks noChangeArrowheads="1"/>
            </p:cNvSpPr>
            <p:nvPr/>
          </p:nvSpPr>
          <p:spPr bwMode="auto">
            <a:xfrm>
              <a:off x="1955" y="1570"/>
              <a:ext cx="12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ca</a:t>
              </a:r>
              <a:endParaRPr lang="en-GB" altLang="en-US" sz="2400">
                <a:latin typeface="Times" panose="02020603050405020304" pitchFamily="18" charset="0"/>
              </a:endParaRPr>
            </a:p>
          </p:txBody>
        </p:sp>
        <p:sp>
          <p:nvSpPr>
            <p:cNvPr id="62585" name="Rectangle 121"/>
            <p:cNvSpPr>
              <a:spLocks noChangeArrowheads="1"/>
            </p:cNvSpPr>
            <p:nvPr/>
          </p:nvSpPr>
          <p:spPr bwMode="auto">
            <a:xfrm>
              <a:off x="2065" y="1570"/>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586" name="Rectangle 122"/>
            <p:cNvSpPr>
              <a:spLocks noChangeArrowheads="1"/>
            </p:cNvSpPr>
            <p:nvPr/>
          </p:nvSpPr>
          <p:spPr bwMode="auto">
            <a:xfrm>
              <a:off x="2129" y="1570"/>
              <a:ext cx="3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 </a:t>
              </a:r>
              <a:endParaRPr lang="en-GB" altLang="en-US" sz="2400">
                <a:latin typeface="Times" panose="02020603050405020304" pitchFamily="18" charset="0"/>
              </a:endParaRPr>
            </a:p>
          </p:txBody>
        </p:sp>
        <p:sp>
          <p:nvSpPr>
            <p:cNvPr id="62587" name="Rectangle 123"/>
            <p:cNvSpPr>
              <a:spLocks noChangeArrowheads="1"/>
            </p:cNvSpPr>
            <p:nvPr/>
          </p:nvSpPr>
          <p:spPr bwMode="auto">
            <a:xfrm>
              <a:off x="2159" y="1570"/>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h</a:t>
              </a:r>
              <a:endParaRPr lang="en-GB" altLang="en-US" sz="2400">
                <a:latin typeface="Times" panose="02020603050405020304" pitchFamily="18" charset="0"/>
              </a:endParaRPr>
            </a:p>
          </p:txBody>
        </p:sp>
        <p:sp>
          <p:nvSpPr>
            <p:cNvPr id="62588" name="Rectangle 124"/>
            <p:cNvSpPr>
              <a:spLocks noChangeArrowheads="1"/>
            </p:cNvSpPr>
            <p:nvPr/>
          </p:nvSpPr>
          <p:spPr bwMode="auto">
            <a:xfrm>
              <a:off x="2223" y="1570"/>
              <a:ext cx="1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av</a:t>
              </a:r>
              <a:endParaRPr lang="en-GB" altLang="en-US" sz="2400">
                <a:latin typeface="Times" panose="02020603050405020304" pitchFamily="18" charset="0"/>
              </a:endParaRPr>
            </a:p>
          </p:txBody>
        </p:sp>
        <p:sp>
          <p:nvSpPr>
            <p:cNvPr id="62589" name="Rectangle 125"/>
            <p:cNvSpPr>
              <a:spLocks noChangeArrowheads="1"/>
            </p:cNvSpPr>
            <p:nvPr/>
          </p:nvSpPr>
          <p:spPr bwMode="auto">
            <a:xfrm>
              <a:off x="2339" y="1570"/>
              <a:ext cx="9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 </a:t>
              </a:r>
              <a:endParaRPr lang="en-GB" altLang="en-US" sz="2400">
                <a:latin typeface="Times" panose="02020603050405020304" pitchFamily="18" charset="0"/>
              </a:endParaRPr>
            </a:p>
          </p:txBody>
        </p:sp>
        <p:sp>
          <p:nvSpPr>
            <p:cNvPr id="62590" name="Rectangle 126"/>
            <p:cNvSpPr>
              <a:spLocks noChangeArrowheads="1"/>
            </p:cNvSpPr>
            <p:nvPr/>
          </p:nvSpPr>
          <p:spPr bwMode="auto">
            <a:xfrm>
              <a:off x="2427" y="1570"/>
              <a:ext cx="10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w</a:t>
              </a:r>
              <a:endParaRPr lang="en-GB" altLang="en-US" sz="2400">
                <a:latin typeface="Times" panose="02020603050405020304" pitchFamily="18" charset="0"/>
              </a:endParaRPr>
            </a:p>
          </p:txBody>
        </p:sp>
        <p:sp>
          <p:nvSpPr>
            <p:cNvPr id="62591" name="Rectangle 127"/>
            <p:cNvSpPr>
              <a:spLocks noChangeArrowheads="1"/>
            </p:cNvSpPr>
            <p:nvPr/>
          </p:nvSpPr>
          <p:spPr bwMode="auto">
            <a:xfrm>
              <a:off x="2515" y="1570"/>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i</a:t>
              </a:r>
              <a:endParaRPr lang="en-GB" altLang="en-US" sz="2400">
                <a:latin typeface="Times" panose="02020603050405020304" pitchFamily="18" charset="0"/>
              </a:endParaRPr>
            </a:p>
          </p:txBody>
        </p:sp>
        <p:sp>
          <p:nvSpPr>
            <p:cNvPr id="62592" name="Rectangle 128"/>
            <p:cNvSpPr>
              <a:spLocks noChangeArrowheads="1"/>
            </p:cNvSpPr>
            <p:nvPr/>
          </p:nvSpPr>
          <p:spPr bwMode="auto">
            <a:xfrm>
              <a:off x="2552" y="1570"/>
              <a:ext cx="1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de</a:t>
              </a:r>
              <a:endParaRPr lang="en-GB" altLang="en-US" sz="2400">
                <a:latin typeface="Times" panose="02020603050405020304" pitchFamily="18" charset="0"/>
              </a:endParaRPr>
            </a:p>
          </p:txBody>
        </p:sp>
        <p:sp>
          <p:nvSpPr>
            <p:cNvPr id="62593" name="Rectangle 129"/>
            <p:cNvSpPr>
              <a:spLocks noChangeArrowheads="1"/>
            </p:cNvSpPr>
            <p:nvPr/>
          </p:nvSpPr>
          <p:spPr bwMode="auto">
            <a:xfrm>
              <a:off x="2668" y="1570"/>
              <a:ext cx="3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 </a:t>
              </a:r>
              <a:endParaRPr lang="en-GB" altLang="en-US" sz="2400">
                <a:latin typeface="Times" panose="02020603050405020304" pitchFamily="18" charset="0"/>
              </a:endParaRPr>
            </a:p>
          </p:txBody>
        </p:sp>
        <p:sp>
          <p:nvSpPr>
            <p:cNvPr id="62594" name="Rectangle 130"/>
            <p:cNvSpPr>
              <a:spLocks noChangeArrowheads="1"/>
            </p:cNvSpPr>
            <p:nvPr/>
          </p:nvSpPr>
          <p:spPr bwMode="auto">
            <a:xfrm>
              <a:off x="2701" y="1570"/>
              <a:ext cx="1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ch</a:t>
              </a:r>
              <a:endParaRPr lang="en-GB" altLang="en-US" sz="2400">
                <a:latin typeface="Times" panose="02020603050405020304" pitchFamily="18" charset="0"/>
              </a:endParaRPr>
            </a:p>
          </p:txBody>
        </p:sp>
        <p:sp>
          <p:nvSpPr>
            <p:cNvPr id="62595" name="Rectangle 131"/>
            <p:cNvSpPr>
              <a:spLocks noChangeArrowheads="1"/>
            </p:cNvSpPr>
            <p:nvPr/>
          </p:nvSpPr>
          <p:spPr bwMode="auto">
            <a:xfrm>
              <a:off x="2817" y="1570"/>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a</a:t>
              </a:r>
              <a:endParaRPr lang="en-GB" altLang="en-US" sz="2400">
                <a:latin typeface="Times" panose="02020603050405020304" pitchFamily="18" charset="0"/>
              </a:endParaRPr>
            </a:p>
          </p:txBody>
        </p:sp>
        <p:sp>
          <p:nvSpPr>
            <p:cNvPr id="62596" name="Rectangle 132"/>
            <p:cNvSpPr>
              <a:spLocks noChangeArrowheads="1"/>
            </p:cNvSpPr>
            <p:nvPr/>
          </p:nvSpPr>
          <p:spPr bwMode="auto">
            <a:xfrm>
              <a:off x="2875" y="1570"/>
              <a:ext cx="10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ra</a:t>
              </a:r>
              <a:endParaRPr lang="en-GB" altLang="en-US" sz="2400">
                <a:latin typeface="Times" panose="02020603050405020304" pitchFamily="18" charset="0"/>
              </a:endParaRPr>
            </a:p>
          </p:txBody>
        </p:sp>
        <p:sp>
          <p:nvSpPr>
            <p:cNvPr id="62597" name="Rectangle 133"/>
            <p:cNvSpPr>
              <a:spLocks noChangeArrowheads="1"/>
            </p:cNvSpPr>
            <p:nvPr/>
          </p:nvSpPr>
          <p:spPr bwMode="auto">
            <a:xfrm>
              <a:off x="2969" y="1570"/>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c</a:t>
              </a:r>
              <a:endParaRPr lang="en-GB" altLang="en-US" sz="2400">
                <a:latin typeface="Times" panose="02020603050405020304" pitchFamily="18" charset="0"/>
              </a:endParaRPr>
            </a:p>
          </p:txBody>
        </p:sp>
        <p:sp>
          <p:nvSpPr>
            <p:cNvPr id="62598" name="Rectangle 134"/>
            <p:cNvSpPr>
              <a:spLocks noChangeArrowheads="1"/>
            </p:cNvSpPr>
            <p:nvPr/>
          </p:nvSpPr>
          <p:spPr bwMode="auto">
            <a:xfrm>
              <a:off x="3027" y="1570"/>
              <a:ext cx="10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te</a:t>
              </a:r>
              <a:endParaRPr lang="en-GB" altLang="en-US" sz="2400">
                <a:latin typeface="Times" panose="02020603050405020304" pitchFamily="18" charset="0"/>
              </a:endParaRPr>
            </a:p>
          </p:txBody>
        </p:sp>
        <p:sp>
          <p:nvSpPr>
            <p:cNvPr id="62599" name="Rectangle 135"/>
            <p:cNvSpPr>
              <a:spLocks noChangeArrowheads="1"/>
            </p:cNvSpPr>
            <p:nvPr/>
          </p:nvSpPr>
          <p:spPr bwMode="auto">
            <a:xfrm>
              <a:off x="3115" y="1570"/>
              <a:ext cx="14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rs)</a:t>
              </a:r>
              <a:endParaRPr lang="en-GB" altLang="en-US" sz="2400">
                <a:latin typeface="Times" panose="02020603050405020304" pitchFamily="18" charset="0"/>
              </a:endParaRPr>
            </a:p>
          </p:txBody>
        </p:sp>
        <p:sp>
          <p:nvSpPr>
            <p:cNvPr id="62600" name="Rectangle 136"/>
            <p:cNvSpPr>
              <a:spLocks noChangeArrowheads="1"/>
            </p:cNvSpPr>
            <p:nvPr/>
          </p:nvSpPr>
          <p:spPr bwMode="auto">
            <a:xfrm>
              <a:off x="887" y="1746"/>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a</a:t>
              </a:r>
              <a:endParaRPr lang="en-GB" altLang="en-US" sz="2400">
                <a:latin typeface="Times" panose="02020603050405020304" pitchFamily="18" charset="0"/>
              </a:endParaRPr>
            </a:p>
          </p:txBody>
        </p:sp>
        <p:sp>
          <p:nvSpPr>
            <p:cNvPr id="62601" name="Rectangle 137"/>
            <p:cNvSpPr>
              <a:spLocks noChangeArrowheads="1"/>
            </p:cNvSpPr>
            <p:nvPr/>
          </p:nvSpPr>
          <p:spPr bwMode="auto">
            <a:xfrm>
              <a:off x="951" y="1746"/>
              <a:ext cx="5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r</a:t>
              </a:r>
              <a:endParaRPr lang="en-GB" altLang="en-US" sz="2400">
                <a:latin typeface="Times" panose="02020603050405020304" pitchFamily="18" charset="0"/>
              </a:endParaRPr>
            </a:p>
          </p:txBody>
        </p:sp>
        <p:sp>
          <p:nvSpPr>
            <p:cNvPr id="62602" name="Rectangle 138"/>
            <p:cNvSpPr>
              <a:spLocks noChangeArrowheads="1"/>
            </p:cNvSpPr>
            <p:nvPr/>
          </p:nvSpPr>
          <p:spPr bwMode="auto">
            <a:xfrm>
              <a:off x="996" y="1746"/>
              <a:ext cx="12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ra</a:t>
              </a:r>
              <a:endParaRPr lang="en-GB" altLang="en-US" sz="2400">
                <a:latin typeface="Times" panose="02020603050405020304" pitchFamily="18" charset="0"/>
              </a:endParaRPr>
            </a:p>
          </p:txBody>
        </p:sp>
        <p:sp>
          <p:nvSpPr>
            <p:cNvPr id="62603" name="Rectangle 139"/>
            <p:cNvSpPr>
              <a:spLocks noChangeArrowheads="1"/>
            </p:cNvSpPr>
            <p:nvPr/>
          </p:nvSpPr>
          <p:spPr bwMode="auto">
            <a:xfrm>
              <a:off x="1109" y="1746"/>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y</a:t>
              </a:r>
              <a:endParaRPr lang="en-GB" altLang="en-US" sz="2400">
                <a:latin typeface="Times" panose="02020603050405020304" pitchFamily="18" charset="0"/>
              </a:endParaRPr>
            </a:p>
          </p:txBody>
        </p:sp>
        <p:sp>
          <p:nvSpPr>
            <p:cNvPr id="62604" name="Rectangle 140"/>
            <p:cNvSpPr>
              <a:spLocks noChangeArrowheads="1"/>
            </p:cNvSpPr>
            <p:nvPr/>
          </p:nvSpPr>
          <p:spPr bwMode="auto">
            <a:xfrm>
              <a:off x="1955" y="1746"/>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a</a:t>
              </a:r>
              <a:endParaRPr lang="en-GB" altLang="en-US" sz="2400">
                <a:latin typeface="Times" panose="02020603050405020304" pitchFamily="18" charset="0"/>
              </a:endParaRPr>
            </a:p>
          </p:txBody>
        </p:sp>
        <p:sp>
          <p:nvSpPr>
            <p:cNvPr id="62605" name="Rectangle 141"/>
            <p:cNvSpPr>
              <a:spLocks noChangeArrowheads="1"/>
            </p:cNvSpPr>
            <p:nvPr/>
          </p:nvSpPr>
          <p:spPr bwMode="auto">
            <a:xfrm>
              <a:off x="2010" y="1746"/>
              <a:ext cx="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rr</a:t>
              </a:r>
              <a:endParaRPr lang="en-GB" altLang="en-US" sz="2400">
                <a:latin typeface="Times" panose="02020603050405020304" pitchFamily="18" charset="0"/>
              </a:endParaRPr>
            </a:p>
          </p:txBody>
        </p:sp>
        <p:sp>
          <p:nvSpPr>
            <p:cNvPr id="62606" name="Rectangle 142"/>
            <p:cNvSpPr>
              <a:spLocks noChangeArrowheads="1"/>
            </p:cNvSpPr>
            <p:nvPr/>
          </p:nvSpPr>
          <p:spPr bwMode="auto">
            <a:xfrm>
              <a:off x="2095" y="1746"/>
              <a:ext cx="16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ay </a:t>
              </a:r>
              <a:endParaRPr lang="en-GB" altLang="en-US" sz="2400">
                <a:latin typeface="Times" panose="02020603050405020304" pitchFamily="18" charset="0"/>
              </a:endParaRPr>
            </a:p>
          </p:txBody>
        </p:sp>
        <p:sp>
          <p:nvSpPr>
            <p:cNvPr id="62607" name="Rectangle 143"/>
            <p:cNvSpPr>
              <a:spLocks noChangeArrowheads="1"/>
            </p:cNvSpPr>
            <p:nvPr/>
          </p:nvSpPr>
          <p:spPr bwMode="auto">
            <a:xfrm>
              <a:off x="2241" y="1746"/>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a:t>
              </a:r>
              <a:endParaRPr lang="en-GB" altLang="en-US" sz="2400">
                <a:latin typeface="Times" panose="02020603050405020304" pitchFamily="18" charset="0"/>
              </a:endParaRPr>
            </a:p>
          </p:txBody>
        </p:sp>
        <p:sp>
          <p:nvSpPr>
            <p:cNvPr id="62608" name="Rectangle 144"/>
            <p:cNvSpPr>
              <a:spLocks noChangeArrowheads="1"/>
            </p:cNvSpPr>
            <p:nvPr/>
          </p:nvSpPr>
          <p:spPr bwMode="auto">
            <a:xfrm>
              <a:off x="2299" y="1746"/>
              <a:ext cx="10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le</a:t>
              </a:r>
              <a:endParaRPr lang="en-GB" altLang="en-US" sz="2400">
                <a:latin typeface="Times" panose="02020603050405020304" pitchFamily="18" charset="0"/>
              </a:endParaRPr>
            </a:p>
          </p:txBody>
        </p:sp>
        <p:sp>
          <p:nvSpPr>
            <p:cNvPr id="62609" name="Rectangle 145"/>
            <p:cNvSpPr>
              <a:spLocks noChangeArrowheads="1"/>
            </p:cNvSpPr>
            <p:nvPr/>
          </p:nvSpPr>
          <p:spPr bwMode="auto">
            <a:xfrm>
              <a:off x="2388" y="1746"/>
              <a:ext cx="10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m</a:t>
              </a:r>
              <a:endParaRPr lang="en-GB" altLang="en-US" sz="2400">
                <a:latin typeface="Times" panose="02020603050405020304" pitchFamily="18" charset="0"/>
              </a:endParaRPr>
            </a:p>
          </p:txBody>
        </p:sp>
        <p:sp>
          <p:nvSpPr>
            <p:cNvPr id="62610" name="Rectangle 146"/>
            <p:cNvSpPr>
              <a:spLocks noChangeArrowheads="1"/>
            </p:cNvSpPr>
            <p:nvPr/>
          </p:nvSpPr>
          <p:spPr bwMode="auto">
            <a:xfrm>
              <a:off x="2485" y="1746"/>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a:t>
              </a:r>
              <a:endParaRPr lang="en-GB" altLang="en-US" sz="2400">
                <a:latin typeface="Times" panose="02020603050405020304" pitchFamily="18" charset="0"/>
              </a:endParaRPr>
            </a:p>
          </p:txBody>
        </p:sp>
        <p:sp>
          <p:nvSpPr>
            <p:cNvPr id="62611" name="Rectangle 147"/>
            <p:cNvSpPr>
              <a:spLocks noChangeArrowheads="1"/>
            </p:cNvSpPr>
            <p:nvPr/>
          </p:nvSpPr>
          <p:spPr bwMode="auto">
            <a:xfrm>
              <a:off x="2540" y="1746"/>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612" name="Rectangle 148"/>
            <p:cNvSpPr>
              <a:spLocks noChangeArrowheads="1"/>
            </p:cNvSpPr>
            <p:nvPr/>
          </p:nvSpPr>
          <p:spPr bwMode="auto">
            <a:xfrm>
              <a:off x="2604" y="1746"/>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t</a:t>
              </a:r>
              <a:endParaRPr lang="en-GB" altLang="en-US" sz="2400">
                <a:latin typeface="Times" panose="02020603050405020304" pitchFamily="18" charset="0"/>
              </a:endParaRPr>
            </a:p>
          </p:txBody>
        </p:sp>
        <p:sp>
          <p:nvSpPr>
            <p:cNvPr id="62613" name="Rectangle 149"/>
            <p:cNvSpPr>
              <a:spLocks noChangeArrowheads="1"/>
            </p:cNvSpPr>
            <p:nvPr/>
          </p:nvSpPr>
          <p:spPr bwMode="auto">
            <a:xfrm>
              <a:off x="2637" y="1746"/>
              <a:ext cx="12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s i</a:t>
              </a:r>
              <a:endParaRPr lang="en-GB" altLang="en-US" sz="2400">
                <a:latin typeface="Times" panose="02020603050405020304" pitchFamily="18" charset="0"/>
              </a:endParaRPr>
            </a:p>
          </p:txBody>
        </p:sp>
        <p:sp>
          <p:nvSpPr>
            <p:cNvPr id="62614" name="Rectangle 150"/>
            <p:cNvSpPr>
              <a:spLocks noChangeArrowheads="1"/>
            </p:cNvSpPr>
            <p:nvPr/>
          </p:nvSpPr>
          <p:spPr bwMode="auto">
            <a:xfrm>
              <a:off x="2753" y="1746"/>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615" name="Rectangle 151"/>
            <p:cNvSpPr>
              <a:spLocks noChangeArrowheads="1"/>
            </p:cNvSpPr>
            <p:nvPr/>
          </p:nvSpPr>
          <p:spPr bwMode="auto">
            <a:xfrm>
              <a:off x="2814" y="1746"/>
              <a:ext cx="3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 </a:t>
              </a:r>
              <a:endParaRPr lang="en-GB" altLang="en-US" sz="2400">
                <a:latin typeface="Times" panose="02020603050405020304" pitchFamily="18" charset="0"/>
              </a:endParaRPr>
            </a:p>
          </p:txBody>
        </p:sp>
        <p:sp>
          <p:nvSpPr>
            <p:cNvPr id="62616" name="Rectangle 152"/>
            <p:cNvSpPr>
              <a:spLocks noChangeArrowheads="1"/>
            </p:cNvSpPr>
            <p:nvPr/>
          </p:nvSpPr>
          <p:spPr bwMode="auto">
            <a:xfrm>
              <a:off x="2847" y="1746"/>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o</a:t>
              </a:r>
              <a:endParaRPr lang="en-GB" altLang="en-US" sz="2400">
                <a:latin typeface="Times" panose="02020603050405020304" pitchFamily="18" charset="0"/>
              </a:endParaRPr>
            </a:p>
          </p:txBody>
        </p:sp>
        <p:sp>
          <p:nvSpPr>
            <p:cNvPr id="62617" name="Rectangle 153"/>
            <p:cNvSpPr>
              <a:spLocks noChangeArrowheads="1"/>
            </p:cNvSpPr>
            <p:nvPr/>
          </p:nvSpPr>
          <p:spPr bwMode="auto">
            <a:xfrm>
              <a:off x="2908" y="1746"/>
              <a:ext cx="4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r</a:t>
              </a:r>
              <a:endParaRPr lang="en-GB" altLang="en-US" sz="2400">
                <a:latin typeface="Times" panose="02020603050405020304" pitchFamily="18" charset="0"/>
              </a:endParaRPr>
            </a:p>
          </p:txBody>
        </p:sp>
        <p:sp>
          <p:nvSpPr>
            <p:cNvPr id="62618" name="Rectangle 154"/>
            <p:cNvSpPr>
              <a:spLocks noChangeArrowheads="1"/>
            </p:cNvSpPr>
            <p:nvPr/>
          </p:nvSpPr>
          <p:spPr bwMode="auto">
            <a:xfrm>
              <a:off x="2951" y="1746"/>
              <a:ext cx="1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de</a:t>
              </a:r>
              <a:endParaRPr lang="en-GB" altLang="en-US" sz="2400">
                <a:latin typeface="Times" panose="02020603050405020304" pitchFamily="18" charset="0"/>
              </a:endParaRPr>
            </a:p>
          </p:txBody>
        </p:sp>
        <p:sp>
          <p:nvSpPr>
            <p:cNvPr id="62619" name="Rectangle 155"/>
            <p:cNvSpPr>
              <a:spLocks noChangeArrowheads="1"/>
            </p:cNvSpPr>
            <p:nvPr/>
          </p:nvSpPr>
          <p:spPr bwMode="auto">
            <a:xfrm>
              <a:off x="3067" y="1746"/>
              <a:ext cx="12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r (</a:t>
              </a:r>
              <a:endParaRPr lang="en-GB" altLang="en-US" sz="2400">
                <a:latin typeface="Times" panose="02020603050405020304" pitchFamily="18" charset="0"/>
              </a:endParaRPr>
            </a:p>
          </p:txBody>
        </p:sp>
        <p:sp>
          <p:nvSpPr>
            <p:cNvPr id="62620" name="Rectangle 156"/>
            <p:cNvSpPr>
              <a:spLocks noChangeArrowheads="1"/>
            </p:cNvSpPr>
            <p:nvPr/>
          </p:nvSpPr>
          <p:spPr bwMode="auto">
            <a:xfrm>
              <a:off x="3182" y="1746"/>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621" name="Rectangle 157"/>
            <p:cNvSpPr>
              <a:spLocks noChangeArrowheads="1"/>
            </p:cNvSpPr>
            <p:nvPr/>
          </p:nvSpPr>
          <p:spPr bwMode="auto">
            <a:xfrm>
              <a:off x="3243" y="1746"/>
              <a:ext cx="14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o l</a:t>
              </a:r>
              <a:endParaRPr lang="en-GB" altLang="en-US" sz="2400">
                <a:latin typeface="Times" panose="02020603050405020304" pitchFamily="18" charset="0"/>
              </a:endParaRPr>
            </a:p>
          </p:txBody>
        </p:sp>
        <p:sp>
          <p:nvSpPr>
            <p:cNvPr id="62622" name="Rectangle 158"/>
            <p:cNvSpPr>
              <a:spLocks noChangeArrowheads="1"/>
            </p:cNvSpPr>
            <p:nvPr/>
          </p:nvSpPr>
          <p:spPr bwMode="auto">
            <a:xfrm>
              <a:off x="3374" y="1746"/>
              <a:ext cx="1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en</a:t>
              </a:r>
              <a:endParaRPr lang="en-GB" altLang="en-US" sz="2400">
                <a:latin typeface="Times" panose="02020603050405020304" pitchFamily="18" charset="0"/>
              </a:endParaRPr>
            </a:p>
          </p:txBody>
        </p:sp>
        <p:sp>
          <p:nvSpPr>
            <p:cNvPr id="62623" name="Rectangle 159"/>
            <p:cNvSpPr>
              <a:spLocks noChangeArrowheads="1"/>
            </p:cNvSpPr>
            <p:nvPr/>
          </p:nvSpPr>
          <p:spPr bwMode="auto">
            <a:xfrm>
              <a:off x="3490" y="1746"/>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g</a:t>
              </a:r>
              <a:endParaRPr lang="en-GB" altLang="en-US" sz="2400">
                <a:latin typeface="Times" panose="02020603050405020304" pitchFamily="18" charset="0"/>
              </a:endParaRPr>
            </a:p>
          </p:txBody>
        </p:sp>
        <p:sp>
          <p:nvSpPr>
            <p:cNvPr id="62624" name="Rectangle 160"/>
            <p:cNvSpPr>
              <a:spLocks noChangeArrowheads="1"/>
            </p:cNvSpPr>
            <p:nvPr/>
          </p:nvSpPr>
          <p:spPr bwMode="auto">
            <a:xfrm>
              <a:off x="3554" y="1746"/>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t</a:t>
              </a:r>
              <a:endParaRPr lang="en-GB" altLang="en-US" sz="2400">
                <a:latin typeface="Times" panose="02020603050405020304" pitchFamily="18" charset="0"/>
              </a:endParaRPr>
            </a:p>
          </p:txBody>
        </p:sp>
        <p:sp>
          <p:nvSpPr>
            <p:cNvPr id="62625" name="Rectangle 161"/>
            <p:cNvSpPr>
              <a:spLocks noChangeArrowheads="1"/>
            </p:cNvSpPr>
            <p:nvPr/>
          </p:nvSpPr>
          <p:spPr bwMode="auto">
            <a:xfrm>
              <a:off x="3587" y="1746"/>
              <a:ext cx="16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h s</a:t>
              </a:r>
              <a:endParaRPr lang="en-GB" altLang="en-US" sz="2400">
                <a:latin typeface="Times" panose="02020603050405020304" pitchFamily="18" charset="0"/>
              </a:endParaRPr>
            </a:p>
          </p:txBody>
        </p:sp>
        <p:sp>
          <p:nvSpPr>
            <p:cNvPr id="62626" name="Rectangle 162"/>
            <p:cNvSpPr>
              <a:spLocks noChangeArrowheads="1"/>
            </p:cNvSpPr>
            <p:nvPr/>
          </p:nvSpPr>
          <p:spPr bwMode="auto">
            <a:xfrm>
              <a:off x="3730" y="1746"/>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p</a:t>
              </a:r>
              <a:endParaRPr lang="en-GB" altLang="en-US" sz="2400">
                <a:latin typeface="Times" panose="02020603050405020304" pitchFamily="18" charset="0"/>
              </a:endParaRPr>
            </a:p>
          </p:txBody>
        </p:sp>
        <p:sp>
          <p:nvSpPr>
            <p:cNvPr id="62627" name="Rectangle 163"/>
            <p:cNvSpPr>
              <a:spLocks noChangeArrowheads="1"/>
            </p:cNvSpPr>
            <p:nvPr/>
          </p:nvSpPr>
          <p:spPr bwMode="auto">
            <a:xfrm>
              <a:off x="3791" y="1746"/>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a:t>
              </a:r>
              <a:endParaRPr lang="en-GB" altLang="en-US" sz="2400">
                <a:latin typeface="Times" panose="02020603050405020304" pitchFamily="18" charset="0"/>
              </a:endParaRPr>
            </a:p>
          </p:txBody>
        </p:sp>
        <p:sp>
          <p:nvSpPr>
            <p:cNvPr id="62628" name="Rectangle 164"/>
            <p:cNvSpPr>
              <a:spLocks noChangeArrowheads="1"/>
            </p:cNvSpPr>
            <p:nvPr/>
          </p:nvSpPr>
          <p:spPr bwMode="auto">
            <a:xfrm>
              <a:off x="3849" y="1746"/>
              <a:ext cx="10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ci</a:t>
              </a:r>
              <a:endParaRPr lang="en-GB" altLang="en-US" sz="2400">
                <a:latin typeface="Times" panose="02020603050405020304" pitchFamily="18" charset="0"/>
              </a:endParaRPr>
            </a:p>
          </p:txBody>
        </p:sp>
        <p:sp>
          <p:nvSpPr>
            <p:cNvPr id="62629" name="Rectangle 165"/>
            <p:cNvSpPr>
              <a:spLocks noChangeArrowheads="1"/>
            </p:cNvSpPr>
            <p:nvPr/>
          </p:nvSpPr>
          <p:spPr bwMode="auto">
            <a:xfrm>
              <a:off x="3937" y="1746"/>
              <a:ext cx="4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f</a:t>
              </a:r>
              <a:endParaRPr lang="en-GB" altLang="en-US" sz="2400">
                <a:latin typeface="Times" panose="02020603050405020304" pitchFamily="18" charset="0"/>
              </a:endParaRPr>
            </a:p>
          </p:txBody>
        </p:sp>
        <p:sp>
          <p:nvSpPr>
            <p:cNvPr id="62630" name="Rectangle 166"/>
            <p:cNvSpPr>
              <a:spLocks noChangeArrowheads="1"/>
            </p:cNvSpPr>
            <p:nvPr/>
          </p:nvSpPr>
          <p:spPr bwMode="auto">
            <a:xfrm>
              <a:off x="3980" y="1746"/>
              <a:ext cx="10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ie</a:t>
              </a:r>
              <a:endParaRPr lang="en-GB" altLang="en-US" sz="2400">
                <a:latin typeface="Times" panose="02020603050405020304" pitchFamily="18" charset="0"/>
              </a:endParaRPr>
            </a:p>
          </p:txBody>
        </p:sp>
        <p:sp>
          <p:nvSpPr>
            <p:cNvPr id="62631" name="Rectangle 167"/>
            <p:cNvSpPr>
              <a:spLocks noChangeArrowheads="1"/>
            </p:cNvSpPr>
            <p:nvPr/>
          </p:nvSpPr>
          <p:spPr bwMode="auto">
            <a:xfrm>
              <a:off x="4068" y="1746"/>
              <a:ext cx="17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d b</a:t>
              </a:r>
              <a:endParaRPr lang="en-GB" altLang="en-US" sz="2400">
                <a:latin typeface="Times" panose="02020603050405020304" pitchFamily="18" charset="0"/>
              </a:endParaRPr>
            </a:p>
          </p:txBody>
        </p:sp>
        <p:sp>
          <p:nvSpPr>
            <p:cNvPr id="62632" name="Rectangle 168"/>
            <p:cNvSpPr>
              <a:spLocks noChangeArrowheads="1"/>
            </p:cNvSpPr>
            <p:nvPr/>
          </p:nvSpPr>
          <p:spPr bwMode="auto">
            <a:xfrm>
              <a:off x="4226" y="1746"/>
              <a:ext cx="18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eca</a:t>
              </a:r>
              <a:endParaRPr lang="en-GB" altLang="en-US" sz="2400">
                <a:latin typeface="Times" panose="02020603050405020304" pitchFamily="18" charset="0"/>
              </a:endParaRPr>
            </a:p>
          </p:txBody>
        </p:sp>
        <p:sp>
          <p:nvSpPr>
            <p:cNvPr id="62633" name="Rectangle 169"/>
            <p:cNvSpPr>
              <a:spLocks noChangeArrowheads="1"/>
            </p:cNvSpPr>
            <p:nvPr/>
          </p:nvSpPr>
          <p:spPr bwMode="auto">
            <a:xfrm>
              <a:off x="4391" y="1746"/>
              <a:ext cx="12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us</a:t>
              </a:r>
              <a:endParaRPr lang="en-GB" altLang="en-US" sz="2400">
                <a:latin typeface="Times" panose="02020603050405020304" pitchFamily="18" charset="0"/>
              </a:endParaRPr>
            </a:p>
          </p:txBody>
        </p:sp>
        <p:sp>
          <p:nvSpPr>
            <p:cNvPr id="62634" name="Rectangle 170"/>
            <p:cNvSpPr>
              <a:spLocks noChangeArrowheads="1"/>
            </p:cNvSpPr>
            <p:nvPr/>
          </p:nvSpPr>
          <p:spPr bwMode="auto">
            <a:xfrm>
              <a:off x="4503" y="1746"/>
              <a:ext cx="9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 </a:t>
              </a:r>
              <a:endParaRPr lang="en-GB" altLang="en-US" sz="2400">
                <a:latin typeface="Times" panose="02020603050405020304" pitchFamily="18" charset="0"/>
              </a:endParaRPr>
            </a:p>
          </p:txBody>
        </p:sp>
        <p:sp>
          <p:nvSpPr>
            <p:cNvPr id="62635" name="Rectangle 171"/>
            <p:cNvSpPr>
              <a:spLocks noChangeArrowheads="1"/>
            </p:cNvSpPr>
            <p:nvPr/>
          </p:nvSpPr>
          <p:spPr bwMode="auto">
            <a:xfrm>
              <a:off x="4589" y="1746"/>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i</a:t>
              </a:r>
              <a:endParaRPr lang="en-GB" altLang="en-US" sz="2400">
                <a:latin typeface="Times" panose="02020603050405020304" pitchFamily="18" charset="0"/>
              </a:endParaRPr>
            </a:p>
          </p:txBody>
        </p:sp>
        <p:sp>
          <p:nvSpPr>
            <p:cNvPr id="62636" name="Rectangle 172"/>
            <p:cNvSpPr>
              <a:spLocks noChangeArrowheads="1"/>
            </p:cNvSpPr>
            <p:nvPr/>
          </p:nvSpPr>
          <p:spPr bwMode="auto">
            <a:xfrm>
              <a:off x="4625" y="1746"/>
              <a:ext cx="7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t </a:t>
              </a:r>
              <a:endParaRPr lang="en-GB" altLang="en-US" sz="2400">
                <a:latin typeface="Times" panose="02020603050405020304" pitchFamily="18" charset="0"/>
              </a:endParaRPr>
            </a:p>
          </p:txBody>
        </p:sp>
        <p:sp>
          <p:nvSpPr>
            <p:cNvPr id="62637" name="Rectangle 173"/>
            <p:cNvSpPr>
              <a:spLocks noChangeArrowheads="1"/>
            </p:cNvSpPr>
            <p:nvPr/>
          </p:nvSpPr>
          <p:spPr bwMode="auto">
            <a:xfrm>
              <a:off x="4689" y="1746"/>
              <a:ext cx="12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is </a:t>
              </a:r>
              <a:endParaRPr lang="en-GB" altLang="en-US" sz="2400">
                <a:latin typeface="Times" panose="02020603050405020304" pitchFamily="18" charset="0"/>
              </a:endParaRPr>
            </a:p>
          </p:txBody>
        </p:sp>
        <p:sp>
          <p:nvSpPr>
            <p:cNvPr id="62638" name="Rectangle 174"/>
            <p:cNvSpPr>
              <a:spLocks noChangeArrowheads="1"/>
            </p:cNvSpPr>
            <p:nvPr/>
          </p:nvSpPr>
          <p:spPr bwMode="auto">
            <a:xfrm>
              <a:off x="4805" y="1746"/>
              <a:ext cx="4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f</a:t>
              </a:r>
              <a:endParaRPr lang="en-GB" altLang="en-US" sz="2400">
                <a:latin typeface="Times" panose="02020603050405020304" pitchFamily="18" charset="0"/>
              </a:endParaRPr>
            </a:p>
          </p:txBody>
        </p:sp>
        <p:sp>
          <p:nvSpPr>
            <p:cNvPr id="62639" name="Rectangle 175"/>
            <p:cNvSpPr>
              <a:spLocks noChangeArrowheads="1"/>
            </p:cNvSpPr>
            <p:nvPr/>
          </p:nvSpPr>
          <p:spPr bwMode="auto">
            <a:xfrm>
              <a:off x="4844" y="1746"/>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i</a:t>
              </a:r>
              <a:endParaRPr lang="en-GB" altLang="en-US" sz="2400">
                <a:latin typeface="Times" panose="02020603050405020304" pitchFamily="18" charset="0"/>
              </a:endParaRPr>
            </a:p>
          </p:txBody>
        </p:sp>
        <p:sp>
          <p:nvSpPr>
            <p:cNvPr id="62640" name="Rectangle 176"/>
            <p:cNvSpPr>
              <a:spLocks noChangeArrowheads="1"/>
            </p:cNvSpPr>
            <p:nvPr/>
          </p:nvSpPr>
          <p:spPr bwMode="auto">
            <a:xfrm>
              <a:off x="4881" y="1746"/>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x</a:t>
              </a:r>
              <a:endParaRPr lang="en-GB" altLang="en-US" sz="2400">
                <a:latin typeface="Times" panose="02020603050405020304" pitchFamily="18" charset="0"/>
              </a:endParaRPr>
            </a:p>
          </p:txBody>
        </p:sp>
        <p:sp>
          <p:nvSpPr>
            <p:cNvPr id="62641" name="Rectangle 177"/>
            <p:cNvSpPr>
              <a:spLocks noChangeArrowheads="1"/>
            </p:cNvSpPr>
            <p:nvPr/>
          </p:nvSpPr>
          <p:spPr bwMode="auto">
            <a:xfrm>
              <a:off x="4942" y="1746"/>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a:t>
              </a:r>
              <a:endParaRPr lang="en-GB" altLang="en-US" sz="2400">
                <a:latin typeface="Times" panose="02020603050405020304" pitchFamily="18" charset="0"/>
              </a:endParaRPr>
            </a:p>
          </p:txBody>
        </p:sp>
        <p:sp>
          <p:nvSpPr>
            <p:cNvPr id="62642" name="Rectangle 178"/>
            <p:cNvSpPr>
              <a:spLocks noChangeArrowheads="1"/>
            </p:cNvSpPr>
            <p:nvPr/>
          </p:nvSpPr>
          <p:spPr bwMode="auto">
            <a:xfrm>
              <a:off x="5000" y="1746"/>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d</a:t>
              </a:r>
              <a:endParaRPr lang="en-GB" altLang="en-US" sz="2400">
                <a:latin typeface="Times" panose="02020603050405020304" pitchFamily="18" charset="0"/>
              </a:endParaRPr>
            </a:p>
          </p:txBody>
        </p:sp>
        <p:sp>
          <p:nvSpPr>
            <p:cNvPr id="62643" name="Rectangle 179"/>
            <p:cNvSpPr>
              <a:spLocks noChangeArrowheads="1"/>
            </p:cNvSpPr>
            <p:nvPr/>
          </p:nvSpPr>
          <p:spPr bwMode="auto">
            <a:xfrm>
              <a:off x="5061" y="1746"/>
              <a:ext cx="4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a:t>
              </a:r>
              <a:endParaRPr lang="en-GB" altLang="en-US" sz="2400">
                <a:latin typeface="Times" panose="02020603050405020304" pitchFamily="18" charset="0"/>
              </a:endParaRPr>
            </a:p>
          </p:txBody>
        </p:sp>
        <p:sp>
          <p:nvSpPr>
            <p:cNvPr id="62644" name="Rectangle 180"/>
            <p:cNvSpPr>
              <a:spLocks noChangeArrowheads="1"/>
            </p:cNvSpPr>
            <p:nvPr/>
          </p:nvSpPr>
          <p:spPr bwMode="auto">
            <a:xfrm>
              <a:off x="887" y="1922"/>
              <a:ext cx="5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s</a:t>
              </a:r>
              <a:endParaRPr lang="en-GB" altLang="en-US" sz="2400">
                <a:latin typeface="Times" panose="02020603050405020304" pitchFamily="18" charset="0"/>
              </a:endParaRPr>
            </a:p>
          </p:txBody>
        </p:sp>
        <p:sp>
          <p:nvSpPr>
            <p:cNvPr id="62645" name="Rectangle 181"/>
            <p:cNvSpPr>
              <a:spLocks noChangeArrowheads="1"/>
            </p:cNvSpPr>
            <p:nvPr/>
          </p:nvSpPr>
          <p:spPr bwMode="auto">
            <a:xfrm>
              <a:off x="935" y="1922"/>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t</a:t>
              </a:r>
              <a:endParaRPr lang="en-GB" altLang="en-US" sz="2400">
                <a:latin typeface="Times" panose="02020603050405020304" pitchFamily="18" charset="0"/>
              </a:endParaRPr>
            </a:p>
          </p:txBody>
        </p:sp>
        <p:sp>
          <p:nvSpPr>
            <p:cNvPr id="62646" name="Rectangle 182"/>
            <p:cNvSpPr>
              <a:spLocks noChangeArrowheads="1"/>
            </p:cNvSpPr>
            <p:nvPr/>
          </p:nvSpPr>
          <p:spPr bwMode="auto">
            <a:xfrm>
              <a:off x="969" y="1922"/>
              <a:ext cx="12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ru</a:t>
              </a:r>
              <a:endParaRPr lang="en-GB" altLang="en-US" sz="2400">
                <a:latin typeface="Times" panose="02020603050405020304" pitchFamily="18" charset="0"/>
              </a:endParaRPr>
            </a:p>
          </p:txBody>
        </p:sp>
        <p:sp>
          <p:nvSpPr>
            <p:cNvPr id="62647" name="Rectangle 183"/>
            <p:cNvSpPr>
              <a:spLocks noChangeArrowheads="1"/>
            </p:cNvSpPr>
            <p:nvPr/>
          </p:nvSpPr>
          <p:spPr bwMode="auto">
            <a:xfrm>
              <a:off x="1082" y="1922"/>
              <a:ext cx="10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ct</a:t>
              </a:r>
              <a:endParaRPr lang="en-GB" altLang="en-US" sz="2400">
                <a:latin typeface="Times" panose="02020603050405020304" pitchFamily="18" charset="0"/>
              </a:endParaRPr>
            </a:p>
          </p:txBody>
        </p:sp>
        <p:sp>
          <p:nvSpPr>
            <p:cNvPr id="62648" name="Rectangle 184"/>
            <p:cNvSpPr>
              <a:spLocks noChangeArrowheads="1"/>
            </p:cNvSpPr>
            <p:nvPr/>
          </p:nvSpPr>
          <p:spPr bwMode="auto">
            <a:xfrm>
              <a:off x="1955" y="1922"/>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i</a:t>
              </a:r>
              <a:endParaRPr lang="en-GB" altLang="en-US" sz="2400">
                <a:latin typeface="Times" panose="02020603050405020304" pitchFamily="18" charset="0"/>
              </a:endParaRPr>
            </a:p>
          </p:txBody>
        </p:sp>
        <p:sp>
          <p:nvSpPr>
            <p:cNvPr id="62649" name="Rectangle 185"/>
            <p:cNvSpPr>
              <a:spLocks noChangeArrowheads="1"/>
            </p:cNvSpPr>
            <p:nvPr/>
          </p:nvSpPr>
          <p:spPr bwMode="auto">
            <a:xfrm>
              <a:off x="1989" y="1922"/>
              <a:ext cx="14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 t</a:t>
              </a:r>
              <a:endParaRPr lang="en-GB" altLang="en-US" sz="2400">
                <a:latin typeface="Times" panose="02020603050405020304" pitchFamily="18" charset="0"/>
              </a:endParaRPr>
            </a:p>
          </p:txBody>
        </p:sp>
        <p:sp>
          <p:nvSpPr>
            <p:cNvPr id="62650" name="Rectangle 186"/>
            <p:cNvSpPr>
              <a:spLocks noChangeArrowheads="1"/>
            </p:cNvSpPr>
            <p:nvPr/>
          </p:nvSpPr>
          <p:spPr bwMode="auto">
            <a:xfrm>
              <a:off x="2120" y="1922"/>
              <a:ext cx="16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he </a:t>
              </a:r>
              <a:endParaRPr lang="en-GB" altLang="en-US" sz="2400">
                <a:latin typeface="Times" panose="02020603050405020304" pitchFamily="18" charset="0"/>
              </a:endParaRPr>
            </a:p>
          </p:txBody>
        </p:sp>
        <p:sp>
          <p:nvSpPr>
            <p:cNvPr id="62651" name="Rectangle 187"/>
            <p:cNvSpPr>
              <a:spLocks noChangeArrowheads="1"/>
            </p:cNvSpPr>
            <p:nvPr/>
          </p:nvSpPr>
          <p:spPr bwMode="auto">
            <a:xfrm>
              <a:off x="2266" y="1922"/>
              <a:ext cx="11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or</a:t>
              </a:r>
              <a:endParaRPr lang="en-GB" altLang="en-US" sz="2400">
                <a:latin typeface="Times" panose="02020603050405020304" pitchFamily="18" charset="0"/>
              </a:endParaRPr>
            </a:p>
          </p:txBody>
        </p:sp>
        <p:sp>
          <p:nvSpPr>
            <p:cNvPr id="62652" name="Rectangle 188"/>
            <p:cNvSpPr>
              <a:spLocks noChangeArrowheads="1"/>
            </p:cNvSpPr>
            <p:nvPr/>
          </p:nvSpPr>
          <p:spPr bwMode="auto">
            <a:xfrm>
              <a:off x="2372" y="1922"/>
              <a:ext cx="1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de</a:t>
              </a:r>
              <a:endParaRPr lang="en-GB" altLang="en-US" sz="2400">
                <a:latin typeface="Times" panose="02020603050405020304" pitchFamily="18" charset="0"/>
              </a:endParaRPr>
            </a:p>
          </p:txBody>
        </p:sp>
        <p:sp>
          <p:nvSpPr>
            <p:cNvPr id="62653" name="Rectangle 189"/>
            <p:cNvSpPr>
              <a:spLocks noChangeArrowheads="1"/>
            </p:cNvSpPr>
            <p:nvPr/>
          </p:nvSpPr>
          <p:spPr bwMode="auto">
            <a:xfrm>
              <a:off x="2488" y="1922"/>
              <a:ext cx="15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r o</a:t>
              </a:r>
              <a:endParaRPr lang="en-GB" altLang="en-US" sz="2400">
                <a:latin typeface="Times" panose="02020603050405020304" pitchFamily="18" charset="0"/>
              </a:endParaRPr>
            </a:p>
          </p:txBody>
        </p:sp>
        <p:sp>
          <p:nvSpPr>
            <p:cNvPr id="62654" name="Rectangle 190"/>
            <p:cNvSpPr>
              <a:spLocks noChangeArrowheads="1"/>
            </p:cNvSpPr>
            <p:nvPr/>
          </p:nvSpPr>
          <p:spPr bwMode="auto">
            <a:xfrm>
              <a:off x="2625" y="1922"/>
              <a:ext cx="4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f</a:t>
              </a:r>
              <a:endParaRPr lang="en-GB" altLang="en-US" sz="2400">
                <a:latin typeface="Times" panose="02020603050405020304" pitchFamily="18" charset="0"/>
              </a:endParaRPr>
            </a:p>
          </p:txBody>
        </p:sp>
        <p:sp>
          <p:nvSpPr>
            <p:cNvPr id="62655" name="Rectangle 191"/>
            <p:cNvSpPr>
              <a:spLocks noChangeArrowheads="1"/>
            </p:cNvSpPr>
            <p:nvPr/>
          </p:nvSpPr>
          <p:spPr bwMode="auto">
            <a:xfrm>
              <a:off x="2665" y="1922"/>
              <a:ext cx="3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 </a:t>
              </a:r>
              <a:endParaRPr lang="en-GB" altLang="en-US" sz="2400">
                <a:latin typeface="Times" panose="02020603050405020304" pitchFamily="18" charset="0"/>
              </a:endParaRPr>
            </a:p>
          </p:txBody>
        </p:sp>
        <p:sp>
          <p:nvSpPr>
            <p:cNvPr id="62656" name="Rectangle 192"/>
            <p:cNvSpPr>
              <a:spLocks noChangeArrowheads="1"/>
            </p:cNvSpPr>
            <p:nvPr/>
          </p:nvSpPr>
          <p:spPr bwMode="auto">
            <a:xfrm>
              <a:off x="2698" y="1922"/>
              <a:ext cx="1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de</a:t>
              </a:r>
              <a:endParaRPr lang="en-GB" altLang="en-US" sz="2400">
                <a:latin typeface="Times" panose="02020603050405020304" pitchFamily="18" charset="0"/>
              </a:endParaRPr>
            </a:p>
          </p:txBody>
        </p:sp>
        <p:sp>
          <p:nvSpPr>
            <p:cNvPr id="62657" name="Rectangle 193"/>
            <p:cNvSpPr>
              <a:spLocks noChangeArrowheads="1"/>
            </p:cNvSpPr>
            <p:nvPr/>
          </p:nvSpPr>
          <p:spPr bwMode="auto">
            <a:xfrm>
              <a:off x="2814" y="1922"/>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c</a:t>
              </a:r>
              <a:endParaRPr lang="en-GB" altLang="en-US" sz="2400">
                <a:latin typeface="Times" panose="02020603050405020304" pitchFamily="18" charset="0"/>
              </a:endParaRPr>
            </a:p>
          </p:txBody>
        </p:sp>
        <p:sp>
          <p:nvSpPr>
            <p:cNvPr id="62658" name="Rectangle 194"/>
            <p:cNvSpPr>
              <a:spLocks noChangeArrowheads="1"/>
            </p:cNvSpPr>
            <p:nvPr/>
          </p:nvSpPr>
          <p:spPr bwMode="auto">
            <a:xfrm>
              <a:off x="2872" y="1922"/>
              <a:ext cx="10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la</a:t>
              </a:r>
              <a:endParaRPr lang="en-GB" altLang="en-US" sz="2400">
                <a:latin typeface="Times" panose="02020603050405020304" pitchFamily="18" charset="0"/>
              </a:endParaRPr>
            </a:p>
          </p:txBody>
        </p:sp>
        <p:sp>
          <p:nvSpPr>
            <p:cNvPr id="62659" name="Rectangle 195"/>
            <p:cNvSpPr>
              <a:spLocks noChangeArrowheads="1"/>
            </p:cNvSpPr>
            <p:nvPr/>
          </p:nvSpPr>
          <p:spPr bwMode="auto">
            <a:xfrm>
              <a:off x="2960" y="1922"/>
              <a:ext cx="4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r</a:t>
              </a:r>
              <a:endParaRPr lang="en-GB" altLang="en-US" sz="2400">
                <a:latin typeface="Times" panose="02020603050405020304" pitchFamily="18" charset="0"/>
              </a:endParaRPr>
            </a:p>
          </p:txBody>
        </p:sp>
        <p:sp>
          <p:nvSpPr>
            <p:cNvPr id="62660" name="Rectangle 196"/>
            <p:cNvSpPr>
              <a:spLocks noChangeArrowheads="1"/>
            </p:cNvSpPr>
            <p:nvPr/>
          </p:nvSpPr>
          <p:spPr bwMode="auto">
            <a:xfrm>
              <a:off x="3003" y="1922"/>
              <a:ext cx="10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at</a:t>
              </a:r>
              <a:endParaRPr lang="en-GB" altLang="en-US" sz="2400">
                <a:latin typeface="Times" panose="02020603050405020304" pitchFamily="18" charset="0"/>
              </a:endParaRPr>
            </a:p>
          </p:txBody>
        </p:sp>
        <p:sp>
          <p:nvSpPr>
            <p:cNvPr id="62661" name="Rectangle 197"/>
            <p:cNvSpPr>
              <a:spLocks noChangeArrowheads="1"/>
            </p:cNvSpPr>
            <p:nvPr/>
          </p:nvSpPr>
          <p:spPr bwMode="auto">
            <a:xfrm>
              <a:off x="3091" y="1922"/>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i</a:t>
              </a:r>
              <a:endParaRPr lang="en-GB" altLang="en-US" sz="2400">
                <a:latin typeface="Times" panose="02020603050405020304" pitchFamily="18" charset="0"/>
              </a:endParaRPr>
            </a:p>
          </p:txBody>
        </p:sp>
        <p:sp>
          <p:nvSpPr>
            <p:cNvPr id="62662" name="Rectangle 198"/>
            <p:cNvSpPr>
              <a:spLocks noChangeArrowheads="1"/>
            </p:cNvSpPr>
            <p:nvPr/>
          </p:nvSpPr>
          <p:spPr bwMode="auto">
            <a:xfrm>
              <a:off x="3127" y="1922"/>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o</a:t>
              </a:r>
              <a:endParaRPr lang="en-GB" altLang="en-US" sz="2400">
                <a:latin typeface="Times" panose="02020603050405020304" pitchFamily="18" charset="0"/>
              </a:endParaRPr>
            </a:p>
          </p:txBody>
        </p:sp>
        <p:sp>
          <p:nvSpPr>
            <p:cNvPr id="62663" name="Rectangle 199"/>
            <p:cNvSpPr>
              <a:spLocks noChangeArrowheads="1"/>
            </p:cNvSpPr>
            <p:nvPr/>
          </p:nvSpPr>
          <p:spPr bwMode="auto">
            <a:xfrm>
              <a:off x="3188" y="1922"/>
              <a:ext cx="17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 o</a:t>
              </a:r>
              <a:endParaRPr lang="en-GB" altLang="en-US" sz="2400">
                <a:latin typeface="Times" panose="02020603050405020304" pitchFamily="18" charset="0"/>
              </a:endParaRPr>
            </a:p>
          </p:txBody>
        </p:sp>
        <p:sp>
          <p:nvSpPr>
            <p:cNvPr id="62664" name="Rectangle 200"/>
            <p:cNvSpPr>
              <a:spLocks noChangeArrowheads="1"/>
            </p:cNvSpPr>
            <p:nvPr/>
          </p:nvSpPr>
          <p:spPr bwMode="auto">
            <a:xfrm>
              <a:off x="3347" y="1922"/>
              <a:ext cx="8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f </a:t>
              </a:r>
              <a:endParaRPr lang="en-GB" altLang="en-US" sz="2400">
                <a:latin typeface="Times" panose="02020603050405020304" pitchFamily="18" charset="0"/>
              </a:endParaRPr>
            </a:p>
          </p:txBody>
        </p:sp>
        <p:sp>
          <p:nvSpPr>
            <p:cNvPr id="62665" name="Rectangle 201"/>
            <p:cNvSpPr>
              <a:spLocks noChangeArrowheads="1"/>
            </p:cNvSpPr>
            <p:nvPr/>
          </p:nvSpPr>
          <p:spPr bwMode="auto">
            <a:xfrm>
              <a:off x="3417" y="1922"/>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t</a:t>
              </a:r>
              <a:endParaRPr lang="en-GB" altLang="en-US" sz="2400">
                <a:latin typeface="Times" panose="02020603050405020304" pitchFamily="18" charset="0"/>
              </a:endParaRPr>
            </a:p>
          </p:txBody>
        </p:sp>
        <p:sp>
          <p:nvSpPr>
            <p:cNvPr id="62666" name="Rectangle 202"/>
            <p:cNvSpPr>
              <a:spLocks noChangeArrowheads="1"/>
            </p:cNvSpPr>
            <p:nvPr/>
          </p:nvSpPr>
          <p:spPr bwMode="auto">
            <a:xfrm>
              <a:off x="3453" y="1922"/>
              <a:ext cx="1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he</a:t>
              </a:r>
              <a:endParaRPr lang="en-GB" altLang="en-US" sz="2400">
                <a:latin typeface="Times" panose="02020603050405020304" pitchFamily="18" charset="0"/>
              </a:endParaRPr>
            </a:p>
          </p:txBody>
        </p:sp>
        <p:sp>
          <p:nvSpPr>
            <p:cNvPr id="62667" name="Rectangle 203"/>
            <p:cNvSpPr>
              <a:spLocks noChangeArrowheads="1"/>
            </p:cNvSpPr>
            <p:nvPr/>
          </p:nvSpPr>
          <p:spPr bwMode="auto">
            <a:xfrm>
              <a:off x="3569" y="1922"/>
              <a:ext cx="3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 </a:t>
              </a:r>
              <a:endParaRPr lang="en-GB" altLang="en-US" sz="2400">
                <a:latin typeface="Times" panose="02020603050405020304" pitchFamily="18" charset="0"/>
              </a:endParaRPr>
            </a:p>
          </p:txBody>
        </p:sp>
        <p:sp>
          <p:nvSpPr>
            <p:cNvPr id="62668" name="Rectangle 204"/>
            <p:cNvSpPr>
              <a:spLocks noChangeArrowheads="1"/>
            </p:cNvSpPr>
            <p:nvPr/>
          </p:nvSpPr>
          <p:spPr bwMode="auto">
            <a:xfrm>
              <a:off x="3602" y="1922"/>
              <a:ext cx="1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co</a:t>
              </a:r>
              <a:endParaRPr lang="en-GB" altLang="en-US" sz="2400">
                <a:latin typeface="Times" panose="02020603050405020304" pitchFamily="18" charset="0"/>
              </a:endParaRPr>
            </a:p>
          </p:txBody>
        </p:sp>
        <p:sp>
          <p:nvSpPr>
            <p:cNvPr id="62669" name="Rectangle 205"/>
            <p:cNvSpPr>
              <a:spLocks noChangeArrowheads="1"/>
            </p:cNvSpPr>
            <p:nvPr/>
          </p:nvSpPr>
          <p:spPr bwMode="auto">
            <a:xfrm>
              <a:off x="3718" y="1922"/>
              <a:ext cx="17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mp</a:t>
              </a:r>
              <a:endParaRPr lang="en-GB" altLang="en-US" sz="2400">
                <a:latin typeface="Times" panose="02020603050405020304" pitchFamily="18" charset="0"/>
              </a:endParaRPr>
            </a:p>
          </p:txBody>
        </p:sp>
        <p:sp>
          <p:nvSpPr>
            <p:cNvPr id="62670" name="Rectangle 206"/>
            <p:cNvSpPr>
              <a:spLocks noChangeArrowheads="1"/>
            </p:cNvSpPr>
            <p:nvPr/>
          </p:nvSpPr>
          <p:spPr bwMode="auto">
            <a:xfrm>
              <a:off x="3879" y="1922"/>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o</a:t>
              </a:r>
              <a:endParaRPr lang="en-GB" altLang="en-US" sz="2400">
                <a:latin typeface="Times" panose="02020603050405020304" pitchFamily="18" charset="0"/>
              </a:endParaRPr>
            </a:p>
          </p:txBody>
        </p:sp>
        <p:sp>
          <p:nvSpPr>
            <p:cNvPr id="62671" name="Rectangle 207"/>
            <p:cNvSpPr>
              <a:spLocks noChangeArrowheads="1"/>
            </p:cNvSpPr>
            <p:nvPr/>
          </p:nvSpPr>
          <p:spPr bwMode="auto">
            <a:xfrm>
              <a:off x="3940" y="1922"/>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672" name="Rectangle 208"/>
            <p:cNvSpPr>
              <a:spLocks noChangeArrowheads="1"/>
            </p:cNvSpPr>
            <p:nvPr/>
          </p:nvSpPr>
          <p:spPr bwMode="auto">
            <a:xfrm>
              <a:off x="4004" y="1922"/>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a:t>
              </a:r>
              <a:endParaRPr lang="en-GB" altLang="en-US" sz="2400">
                <a:latin typeface="Times" panose="02020603050405020304" pitchFamily="18" charset="0"/>
              </a:endParaRPr>
            </a:p>
          </p:txBody>
        </p:sp>
        <p:sp>
          <p:nvSpPr>
            <p:cNvPr id="62673" name="Rectangle 209"/>
            <p:cNvSpPr>
              <a:spLocks noChangeArrowheads="1"/>
            </p:cNvSpPr>
            <p:nvPr/>
          </p:nvSpPr>
          <p:spPr bwMode="auto">
            <a:xfrm>
              <a:off x="4059" y="1922"/>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674" name="Rectangle 210"/>
            <p:cNvSpPr>
              <a:spLocks noChangeArrowheads="1"/>
            </p:cNvSpPr>
            <p:nvPr/>
          </p:nvSpPr>
          <p:spPr bwMode="auto">
            <a:xfrm>
              <a:off x="4123" y="1922"/>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t</a:t>
              </a:r>
              <a:endParaRPr lang="en-GB" altLang="en-US" sz="2400">
                <a:latin typeface="Times" panose="02020603050405020304" pitchFamily="18" charset="0"/>
              </a:endParaRPr>
            </a:p>
          </p:txBody>
        </p:sp>
        <p:sp>
          <p:nvSpPr>
            <p:cNvPr id="62675" name="Rectangle 211"/>
            <p:cNvSpPr>
              <a:spLocks noChangeArrowheads="1"/>
            </p:cNvSpPr>
            <p:nvPr/>
          </p:nvSpPr>
          <p:spPr bwMode="auto">
            <a:xfrm>
              <a:off x="4156" y="1922"/>
              <a:ext cx="5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s</a:t>
              </a:r>
              <a:endParaRPr lang="en-GB" altLang="en-US" sz="2400">
                <a:latin typeface="Times" panose="02020603050405020304" pitchFamily="18" charset="0"/>
              </a:endParaRPr>
            </a:p>
          </p:txBody>
        </p:sp>
        <p:sp>
          <p:nvSpPr>
            <p:cNvPr id="62676" name="Rectangle 212"/>
            <p:cNvSpPr>
              <a:spLocks noChangeArrowheads="1"/>
            </p:cNvSpPr>
            <p:nvPr/>
          </p:nvSpPr>
          <p:spPr bwMode="auto">
            <a:xfrm>
              <a:off x="887" y="2098"/>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e</a:t>
              </a:r>
              <a:endParaRPr lang="en-GB" altLang="en-US" sz="2400">
                <a:latin typeface="Times" panose="02020603050405020304" pitchFamily="18" charset="0"/>
              </a:endParaRPr>
            </a:p>
          </p:txBody>
        </p:sp>
        <p:sp>
          <p:nvSpPr>
            <p:cNvPr id="62677" name="Rectangle 213"/>
            <p:cNvSpPr>
              <a:spLocks noChangeArrowheads="1"/>
            </p:cNvSpPr>
            <p:nvPr/>
          </p:nvSpPr>
          <p:spPr bwMode="auto">
            <a:xfrm>
              <a:off x="942" y="209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678" name="Rectangle 214"/>
            <p:cNvSpPr>
              <a:spLocks noChangeArrowheads="1"/>
            </p:cNvSpPr>
            <p:nvPr/>
          </p:nvSpPr>
          <p:spPr bwMode="auto">
            <a:xfrm>
              <a:off x="1005" y="209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u</a:t>
              </a:r>
              <a:endParaRPr lang="en-GB" altLang="en-US" sz="2400">
                <a:latin typeface="Times" panose="02020603050405020304" pitchFamily="18" charset="0"/>
              </a:endParaRPr>
            </a:p>
          </p:txBody>
        </p:sp>
        <p:sp>
          <p:nvSpPr>
            <p:cNvPr id="62679" name="Rectangle 215"/>
            <p:cNvSpPr>
              <a:spLocks noChangeArrowheads="1"/>
            </p:cNvSpPr>
            <p:nvPr/>
          </p:nvSpPr>
          <p:spPr bwMode="auto">
            <a:xfrm>
              <a:off x="1066" y="2098"/>
              <a:ext cx="10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m</a:t>
              </a:r>
              <a:endParaRPr lang="en-GB" altLang="en-US" sz="2400">
                <a:latin typeface="Times" panose="02020603050405020304" pitchFamily="18" charset="0"/>
              </a:endParaRPr>
            </a:p>
          </p:txBody>
        </p:sp>
        <p:sp>
          <p:nvSpPr>
            <p:cNvPr id="62680" name="Rectangle 216"/>
            <p:cNvSpPr>
              <a:spLocks noChangeArrowheads="1"/>
            </p:cNvSpPr>
            <p:nvPr/>
          </p:nvSpPr>
          <p:spPr bwMode="auto">
            <a:xfrm>
              <a:off x="1158" y="2098"/>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e</a:t>
              </a:r>
              <a:endParaRPr lang="en-GB" altLang="en-US" sz="2400">
                <a:latin typeface="Times" panose="02020603050405020304" pitchFamily="18" charset="0"/>
              </a:endParaRPr>
            </a:p>
          </p:txBody>
        </p:sp>
        <p:sp>
          <p:nvSpPr>
            <p:cNvPr id="62681" name="Rectangle 217"/>
            <p:cNvSpPr>
              <a:spLocks noChangeArrowheads="1"/>
            </p:cNvSpPr>
            <p:nvPr/>
          </p:nvSpPr>
          <p:spPr bwMode="auto">
            <a:xfrm>
              <a:off x="1212" y="2098"/>
              <a:ext cx="5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r</a:t>
              </a:r>
              <a:endParaRPr lang="en-GB" altLang="en-US" sz="2400">
                <a:latin typeface="Times" panose="02020603050405020304" pitchFamily="18" charset="0"/>
              </a:endParaRPr>
            </a:p>
          </p:txBody>
        </p:sp>
        <p:sp>
          <p:nvSpPr>
            <p:cNvPr id="62682" name="Rectangle 218"/>
            <p:cNvSpPr>
              <a:spLocks noChangeArrowheads="1"/>
            </p:cNvSpPr>
            <p:nvPr/>
          </p:nvSpPr>
          <p:spPr bwMode="auto">
            <a:xfrm>
              <a:off x="1261" y="209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a</a:t>
              </a:r>
              <a:endParaRPr lang="en-GB" altLang="en-US" sz="2400">
                <a:latin typeface="Times" panose="02020603050405020304" pitchFamily="18" charset="0"/>
              </a:endParaRPr>
            </a:p>
          </p:txBody>
        </p:sp>
        <p:sp>
          <p:nvSpPr>
            <p:cNvPr id="62683" name="Rectangle 219"/>
            <p:cNvSpPr>
              <a:spLocks noChangeArrowheads="1"/>
            </p:cNvSpPr>
            <p:nvPr/>
          </p:nvSpPr>
          <p:spPr bwMode="auto">
            <a:xfrm>
              <a:off x="1322" y="2098"/>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t</a:t>
              </a:r>
              <a:endParaRPr lang="en-GB" altLang="en-US" sz="2400">
                <a:latin typeface="Times" panose="02020603050405020304" pitchFamily="18" charset="0"/>
              </a:endParaRPr>
            </a:p>
          </p:txBody>
        </p:sp>
        <p:sp>
          <p:nvSpPr>
            <p:cNvPr id="62684" name="Rectangle 220"/>
            <p:cNvSpPr>
              <a:spLocks noChangeArrowheads="1"/>
            </p:cNvSpPr>
            <p:nvPr/>
          </p:nvSpPr>
          <p:spPr bwMode="auto">
            <a:xfrm>
              <a:off x="1359" y="2098"/>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e</a:t>
              </a:r>
              <a:endParaRPr lang="en-GB" altLang="en-US" sz="2400">
                <a:latin typeface="Times" panose="02020603050405020304" pitchFamily="18" charset="0"/>
              </a:endParaRPr>
            </a:p>
          </p:txBody>
        </p:sp>
        <p:sp>
          <p:nvSpPr>
            <p:cNvPr id="62685" name="Rectangle 221"/>
            <p:cNvSpPr>
              <a:spLocks noChangeArrowheads="1"/>
            </p:cNvSpPr>
            <p:nvPr/>
          </p:nvSpPr>
          <p:spPr bwMode="auto">
            <a:xfrm>
              <a:off x="1413" y="209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d</a:t>
              </a:r>
              <a:endParaRPr lang="en-GB" altLang="en-US" sz="2400">
                <a:latin typeface="Times" panose="02020603050405020304" pitchFamily="18" charset="0"/>
              </a:endParaRPr>
            </a:p>
          </p:txBody>
        </p:sp>
        <p:sp>
          <p:nvSpPr>
            <p:cNvPr id="62686" name="Rectangle 222"/>
            <p:cNvSpPr>
              <a:spLocks noChangeArrowheads="1"/>
            </p:cNvSpPr>
            <p:nvPr/>
          </p:nvSpPr>
          <p:spPr bwMode="auto">
            <a:xfrm>
              <a:off x="1955" y="209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u</a:t>
              </a:r>
              <a:endParaRPr lang="en-GB" altLang="en-US" sz="2400">
                <a:latin typeface="Times" panose="02020603050405020304" pitchFamily="18" charset="0"/>
              </a:endParaRPr>
            </a:p>
          </p:txBody>
        </p:sp>
        <p:sp>
          <p:nvSpPr>
            <p:cNvPr id="62687" name="Rectangle 223"/>
            <p:cNvSpPr>
              <a:spLocks noChangeArrowheads="1"/>
            </p:cNvSpPr>
            <p:nvPr/>
          </p:nvSpPr>
          <p:spPr bwMode="auto">
            <a:xfrm>
              <a:off x="2019" y="209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688" name="Rectangle 224"/>
            <p:cNvSpPr>
              <a:spLocks noChangeArrowheads="1"/>
            </p:cNvSpPr>
            <p:nvPr/>
          </p:nvSpPr>
          <p:spPr bwMode="auto">
            <a:xfrm>
              <a:off x="2080" y="2098"/>
              <a:ext cx="5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s</a:t>
              </a:r>
              <a:endParaRPr lang="en-GB" altLang="en-US" sz="2400">
                <a:latin typeface="Times" panose="02020603050405020304" pitchFamily="18" charset="0"/>
              </a:endParaRPr>
            </a:p>
          </p:txBody>
        </p:sp>
        <p:sp>
          <p:nvSpPr>
            <p:cNvPr id="62689" name="Rectangle 225"/>
            <p:cNvSpPr>
              <a:spLocks noChangeArrowheads="1"/>
            </p:cNvSpPr>
            <p:nvPr/>
          </p:nvSpPr>
          <p:spPr bwMode="auto">
            <a:xfrm>
              <a:off x="2129" y="2098"/>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i</a:t>
              </a:r>
              <a:endParaRPr lang="en-GB" altLang="en-US" sz="2400">
                <a:latin typeface="Times" panose="02020603050405020304" pitchFamily="18" charset="0"/>
              </a:endParaRPr>
            </a:p>
          </p:txBody>
        </p:sp>
        <p:sp>
          <p:nvSpPr>
            <p:cNvPr id="62690" name="Rectangle 226"/>
            <p:cNvSpPr>
              <a:spLocks noChangeArrowheads="1"/>
            </p:cNvSpPr>
            <p:nvPr/>
          </p:nvSpPr>
          <p:spPr bwMode="auto">
            <a:xfrm>
              <a:off x="2162" y="209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g</a:t>
              </a:r>
              <a:endParaRPr lang="en-GB" altLang="en-US" sz="2400">
                <a:latin typeface="Times" panose="02020603050405020304" pitchFamily="18" charset="0"/>
              </a:endParaRPr>
            </a:p>
          </p:txBody>
        </p:sp>
        <p:sp>
          <p:nvSpPr>
            <p:cNvPr id="62691" name="Rectangle 227"/>
            <p:cNvSpPr>
              <a:spLocks noChangeArrowheads="1"/>
            </p:cNvSpPr>
            <p:nvPr/>
          </p:nvSpPr>
          <p:spPr bwMode="auto">
            <a:xfrm>
              <a:off x="2226" y="209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692" name="Rectangle 228"/>
            <p:cNvSpPr>
              <a:spLocks noChangeArrowheads="1"/>
            </p:cNvSpPr>
            <p:nvPr/>
          </p:nvSpPr>
          <p:spPr bwMode="auto">
            <a:xfrm>
              <a:off x="2287" y="2098"/>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a:t>
              </a:r>
              <a:endParaRPr lang="en-GB" altLang="en-US" sz="2400">
                <a:latin typeface="Times" panose="02020603050405020304" pitchFamily="18" charset="0"/>
              </a:endParaRPr>
            </a:p>
          </p:txBody>
        </p:sp>
        <p:sp>
          <p:nvSpPr>
            <p:cNvPr id="62693" name="Rectangle 229"/>
            <p:cNvSpPr>
              <a:spLocks noChangeArrowheads="1"/>
            </p:cNvSpPr>
            <p:nvPr/>
          </p:nvSpPr>
          <p:spPr bwMode="auto">
            <a:xfrm>
              <a:off x="2345" y="209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d</a:t>
              </a:r>
              <a:endParaRPr lang="en-GB" altLang="en-US" sz="2400">
                <a:latin typeface="Times" panose="02020603050405020304" pitchFamily="18" charset="0"/>
              </a:endParaRPr>
            </a:p>
          </p:txBody>
        </p:sp>
        <p:sp>
          <p:nvSpPr>
            <p:cNvPr id="62694" name="Rectangle 230"/>
            <p:cNvSpPr>
              <a:spLocks noChangeArrowheads="1"/>
            </p:cNvSpPr>
            <p:nvPr/>
          </p:nvSpPr>
          <p:spPr bwMode="auto">
            <a:xfrm>
              <a:off x="2406" y="2098"/>
              <a:ext cx="3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 </a:t>
              </a:r>
              <a:endParaRPr lang="en-GB" altLang="en-US" sz="2400">
                <a:latin typeface="Times" panose="02020603050405020304" pitchFamily="18" charset="0"/>
              </a:endParaRPr>
            </a:p>
          </p:txBody>
        </p:sp>
        <p:sp>
          <p:nvSpPr>
            <p:cNvPr id="62695" name="Rectangle 231"/>
            <p:cNvSpPr>
              <a:spLocks noChangeArrowheads="1"/>
            </p:cNvSpPr>
            <p:nvPr/>
          </p:nvSpPr>
          <p:spPr bwMode="auto">
            <a:xfrm>
              <a:off x="2436" y="2098"/>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l</a:t>
              </a:r>
              <a:endParaRPr lang="en-GB" altLang="en-US" sz="2400">
                <a:latin typeface="Times" panose="02020603050405020304" pitchFamily="18" charset="0"/>
              </a:endParaRPr>
            </a:p>
          </p:txBody>
        </p:sp>
        <p:sp>
          <p:nvSpPr>
            <p:cNvPr id="62696" name="Rectangle 232"/>
            <p:cNvSpPr>
              <a:spLocks noChangeArrowheads="1"/>
            </p:cNvSpPr>
            <p:nvPr/>
          </p:nvSpPr>
          <p:spPr bwMode="auto">
            <a:xfrm>
              <a:off x="2473" y="209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o</a:t>
              </a:r>
              <a:endParaRPr lang="en-GB" altLang="en-US" sz="2400">
                <a:latin typeface="Times" panose="02020603050405020304" pitchFamily="18" charset="0"/>
              </a:endParaRPr>
            </a:p>
          </p:txBody>
        </p:sp>
        <p:sp>
          <p:nvSpPr>
            <p:cNvPr id="62697" name="Rectangle 233"/>
            <p:cNvSpPr>
              <a:spLocks noChangeArrowheads="1"/>
            </p:cNvSpPr>
            <p:nvPr/>
          </p:nvSpPr>
          <p:spPr bwMode="auto">
            <a:xfrm>
              <a:off x="2534" y="209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698" name="Rectangle 234"/>
            <p:cNvSpPr>
              <a:spLocks noChangeArrowheads="1"/>
            </p:cNvSpPr>
            <p:nvPr/>
          </p:nvSpPr>
          <p:spPr bwMode="auto">
            <a:xfrm>
              <a:off x="2598" y="2098"/>
              <a:ext cx="10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g </a:t>
              </a:r>
              <a:endParaRPr lang="en-GB" altLang="en-US" sz="2400">
                <a:latin typeface="Times" panose="02020603050405020304" pitchFamily="18" charset="0"/>
              </a:endParaRPr>
            </a:p>
          </p:txBody>
        </p:sp>
        <p:sp>
          <p:nvSpPr>
            <p:cNvPr id="62699" name="Rectangle 235"/>
            <p:cNvSpPr>
              <a:spLocks noChangeArrowheads="1"/>
            </p:cNvSpPr>
            <p:nvPr/>
          </p:nvSpPr>
          <p:spPr bwMode="auto">
            <a:xfrm>
              <a:off x="2689" y="2098"/>
              <a:ext cx="4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a:t>
              </a:r>
              <a:endParaRPr lang="en-GB" altLang="en-US" sz="2400">
                <a:latin typeface="Times" panose="02020603050405020304" pitchFamily="18" charset="0"/>
              </a:endParaRPr>
            </a:p>
          </p:txBody>
        </p:sp>
        <p:sp>
          <p:nvSpPr>
            <p:cNvPr id="62700" name="Rectangle 236"/>
            <p:cNvSpPr>
              <a:spLocks noChangeArrowheads="1"/>
            </p:cNvSpPr>
            <p:nvPr/>
          </p:nvSpPr>
          <p:spPr bwMode="auto">
            <a:xfrm>
              <a:off x="2732" y="2098"/>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t</a:t>
              </a:r>
              <a:endParaRPr lang="en-GB" altLang="en-US" sz="2400">
                <a:latin typeface="Times" panose="02020603050405020304" pitchFamily="18" charset="0"/>
              </a:endParaRPr>
            </a:p>
          </p:txBody>
        </p:sp>
        <p:sp>
          <p:nvSpPr>
            <p:cNvPr id="62701" name="Rectangle 237"/>
            <p:cNvSpPr>
              <a:spLocks noChangeArrowheads="1"/>
            </p:cNvSpPr>
            <p:nvPr/>
          </p:nvSpPr>
          <p:spPr bwMode="auto">
            <a:xfrm>
              <a:off x="2765" y="209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h</a:t>
              </a:r>
              <a:endParaRPr lang="en-GB" altLang="en-US" sz="2400">
                <a:latin typeface="Times" panose="02020603050405020304" pitchFamily="18" charset="0"/>
              </a:endParaRPr>
            </a:p>
          </p:txBody>
        </p:sp>
        <p:sp>
          <p:nvSpPr>
            <p:cNvPr id="62702" name="Rectangle 238"/>
            <p:cNvSpPr>
              <a:spLocks noChangeArrowheads="1"/>
            </p:cNvSpPr>
            <p:nvPr/>
          </p:nvSpPr>
          <p:spPr bwMode="auto">
            <a:xfrm>
              <a:off x="2829" y="2098"/>
              <a:ext cx="9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 </a:t>
              </a:r>
              <a:endParaRPr lang="en-GB" altLang="en-US" sz="2400">
                <a:latin typeface="Times" panose="02020603050405020304" pitchFamily="18" charset="0"/>
              </a:endParaRPr>
            </a:p>
          </p:txBody>
        </p:sp>
        <p:sp>
          <p:nvSpPr>
            <p:cNvPr id="62703" name="Rectangle 239"/>
            <p:cNvSpPr>
              <a:spLocks noChangeArrowheads="1"/>
            </p:cNvSpPr>
            <p:nvPr/>
          </p:nvSpPr>
          <p:spPr bwMode="auto">
            <a:xfrm>
              <a:off x="2914" y="209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v</a:t>
              </a:r>
              <a:endParaRPr lang="en-GB" altLang="en-US" sz="2400">
                <a:latin typeface="Times" panose="02020603050405020304" pitchFamily="18" charset="0"/>
              </a:endParaRPr>
            </a:p>
          </p:txBody>
        </p:sp>
        <p:sp>
          <p:nvSpPr>
            <p:cNvPr id="62704" name="Rectangle 240"/>
            <p:cNvSpPr>
              <a:spLocks noChangeArrowheads="1"/>
            </p:cNvSpPr>
            <p:nvPr/>
          </p:nvSpPr>
          <p:spPr bwMode="auto">
            <a:xfrm>
              <a:off x="2978" y="2098"/>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a</a:t>
              </a:r>
              <a:endParaRPr lang="en-GB" altLang="en-US" sz="2400">
                <a:latin typeface="Times" panose="02020603050405020304" pitchFamily="18" charset="0"/>
              </a:endParaRPr>
            </a:p>
          </p:txBody>
        </p:sp>
        <p:sp>
          <p:nvSpPr>
            <p:cNvPr id="62705" name="Rectangle 241"/>
            <p:cNvSpPr>
              <a:spLocks noChangeArrowheads="1"/>
            </p:cNvSpPr>
            <p:nvPr/>
          </p:nvSpPr>
          <p:spPr bwMode="auto">
            <a:xfrm>
              <a:off x="3033" y="2098"/>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l</a:t>
              </a:r>
              <a:endParaRPr lang="en-GB" altLang="en-US" sz="2400">
                <a:latin typeface="Times" panose="02020603050405020304" pitchFamily="18" charset="0"/>
              </a:endParaRPr>
            </a:p>
          </p:txBody>
        </p:sp>
        <p:sp>
          <p:nvSpPr>
            <p:cNvPr id="62706" name="Rectangle 242"/>
            <p:cNvSpPr>
              <a:spLocks noChangeArrowheads="1"/>
            </p:cNvSpPr>
            <p:nvPr/>
          </p:nvSpPr>
          <p:spPr bwMode="auto">
            <a:xfrm>
              <a:off x="3070" y="2098"/>
              <a:ext cx="1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ue</a:t>
              </a:r>
              <a:endParaRPr lang="en-GB" altLang="en-US" sz="2400">
                <a:latin typeface="Times" panose="02020603050405020304" pitchFamily="18" charset="0"/>
              </a:endParaRPr>
            </a:p>
          </p:txBody>
        </p:sp>
        <p:sp>
          <p:nvSpPr>
            <p:cNvPr id="62707" name="Rectangle 243"/>
            <p:cNvSpPr>
              <a:spLocks noChangeArrowheads="1"/>
            </p:cNvSpPr>
            <p:nvPr/>
          </p:nvSpPr>
          <p:spPr bwMode="auto">
            <a:xfrm>
              <a:off x="3185" y="2098"/>
              <a:ext cx="15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s a</a:t>
              </a:r>
              <a:endParaRPr lang="en-GB" altLang="en-US" sz="2400">
                <a:latin typeface="Times" panose="02020603050405020304" pitchFamily="18" charset="0"/>
              </a:endParaRPr>
            </a:p>
          </p:txBody>
        </p:sp>
        <p:sp>
          <p:nvSpPr>
            <p:cNvPr id="62708" name="Rectangle 244"/>
            <p:cNvSpPr>
              <a:spLocks noChangeArrowheads="1"/>
            </p:cNvSpPr>
            <p:nvPr/>
          </p:nvSpPr>
          <p:spPr bwMode="auto">
            <a:xfrm>
              <a:off x="3322" y="2098"/>
              <a:ext cx="10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re</a:t>
              </a:r>
              <a:endParaRPr lang="en-GB" altLang="en-US" sz="2400">
                <a:latin typeface="Times" panose="02020603050405020304" pitchFamily="18" charset="0"/>
              </a:endParaRPr>
            </a:p>
          </p:txBody>
        </p:sp>
        <p:sp>
          <p:nvSpPr>
            <p:cNvPr id="62709" name="Rectangle 245"/>
            <p:cNvSpPr>
              <a:spLocks noChangeArrowheads="1"/>
            </p:cNvSpPr>
            <p:nvPr/>
          </p:nvSpPr>
          <p:spPr bwMode="auto">
            <a:xfrm>
              <a:off x="3417" y="2098"/>
              <a:ext cx="9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 s</a:t>
              </a:r>
              <a:endParaRPr lang="en-GB" altLang="en-US" sz="2400">
                <a:latin typeface="Times" panose="02020603050405020304" pitchFamily="18" charset="0"/>
              </a:endParaRPr>
            </a:p>
          </p:txBody>
        </p:sp>
        <p:sp>
          <p:nvSpPr>
            <p:cNvPr id="62710" name="Rectangle 246"/>
            <p:cNvSpPr>
              <a:spLocks noChangeArrowheads="1"/>
            </p:cNvSpPr>
            <p:nvPr/>
          </p:nvSpPr>
          <p:spPr bwMode="auto">
            <a:xfrm>
              <a:off x="3499" y="2098"/>
              <a:ext cx="1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pe</a:t>
              </a:r>
              <a:endParaRPr lang="en-GB" altLang="en-US" sz="2400">
                <a:latin typeface="Times" panose="02020603050405020304" pitchFamily="18" charset="0"/>
              </a:endParaRPr>
            </a:p>
          </p:txBody>
        </p:sp>
        <p:sp>
          <p:nvSpPr>
            <p:cNvPr id="62711" name="Rectangle 247"/>
            <p:cNvSpPr>
              <a:spLocks noChangeArrowheads="1"/>
            </p:cNvSpPr>
            <p:nvPr/>
          </p:nvSpPr>
          <p:spPr bwMode="auto">
            <a:xfrm>
              <a:off x="3614" y="2098"/>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c</a:t>
              </a:r>
              <a:endParaRPr lang="en-GB" altLang="en-US" sz="2400">
                <a:latin typeface="Times" panose="02020603050405020304" pitchFamily="18" charset="0"/>
              </a:endParaRPr>
            </a:p>
          </p:txBody>
        </p:sp>
        <p:sp>
          <p:nvSpPr>
            <p:cNvPr id="62712" name="Rectangle 248"/>
            <p:cNvSpPr>
              <a:spLocks noChangeArrowheads="1"/>
            </p:cNvSpPr>
            <p:nvPr/>
          </p:nvSpPr>
          <p:spPr bwMode="auto">
            <a:xfrm>
              <a:off x="3672" y="2098"/>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i</a:t>
              </a:r>
              <a:endParaRPr lang="en-GB" altLang="en-US" sz="2400">
                <a:latin typeface="Times" panose="02020603050405020304" pitchFamily="18" charset="0"/>
              </a:endParaRPr>
            </a:p>
          </p:txBody>
        </p:sp>
        <p:sp>
          <p:nvSpPr>
            <p:cNvPr id="62713" name="Rectangle 249"/>
            <p:cNvSpPr>
              <a:spLocks noChangeArrowheads="1"/>
            </p:cNvSpPr>
            <p:nvPr/>
          </p:nvSpPr>
          <p:spPr bwMode="auto">
            <a:xfrm>
              <a:off x="3706" y="2098"/>
              <a:ext cx="4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f</a:t>
              </a:r>
              <a:endParaRPr lang="en-GB" altLang="en-US" sz="2400">
                <a:latin typeface="Times" panose="02020603050405020304" pitchFamily="18" charset="0"/>
              </a:endParaRPr>
            </a:p>
          </p:txBody>
        </p:sp>
        <p:sp>
          <p:nvSpPr>
            <p:cNvPr id="62714" name="Rectangle 250"/>
            <p:cNvSpPr>
              <a:spLocks noChangeArrowheads="1"/>
            </p:cNvSpPr>
            <p:nvPr/>
          </p:nvSpPr>
          <p:spPr bwMode="auto">
            <a:xfrm>
              <a:off x="3748" y="2098"/>
              <a:ext cx="10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ie</a:t>
              </a:r>
              <a:endParaRPr lang="en-GB" altLang="en-US" sz="2400">
                <a:latin typeface="Times" panose="02020603050405020304" pitchFamily="18" charset="0"/>
              </a:endParaRPr>
            </a:p>
          </p:txBody>
        </p:sp>
        <p:sp>
          <p:nvSpPr>
            <p:cNvPr id="62715" name="Rectangle 251"/>
            <p:cNvSpPr>
              <a:spLocks noChangeArrowheads="1"/>
            </p:cNvSpPr>
            <p:nvPr/>
          </p:nvSpPr>
          <p:spPr bwMode="auto">
            <a:xfrm>
              <a:off x="3837" y="2098"/>
              <a:ext cx="10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d </a:t>
              </a:r>
              <a:endParaRPr lang="en-GB" altLang="en-US" sz="2400">
                <a:latin typeface="Times" panose="02020603050405020304" pitchFamily="18" charset="0"/>
              </a:endParaRPr>
            </a:p>
          </p:txBody>
        </p:sp>
        <p:sp>
          <p:nvSpPr>
            <p:cNvPr id="62716" name="Rectangle 252"/>
            <p:cNvSpPr>
              <a:spLocks noChangeArrowheads="1"/>
            </p:cNvSpPr>
            <p:nvPr/>
          </p:nvSpPr>
          <p:spPr bwMode="auto">
            <a:xfrm>
              <a:off x="3931" y="209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b</a:t>
              </a:r>
              <a:endParaRPr lang="en-GB" altLang="en-US" sz="2400">
                <a:latin typeface="Times" panose="02020603050405020304" pitchFamily="18" charset="0"/>
              </a:endParaRPr>
            </a:p>
          </p:txBody>
        </p:sp>
        <p:sp>
          <p:nvSpPr>
            <p:cNvPr id="62717" name="Rectangle 253"/>
            <p:cNvSpPr>
              <a:spLocks noChangeArrowheads="1"/>
            </p:cNvSpPr>
            <p:nvPr/>
          </p:nvSpPr>
          <p:spPr bwMode="auto">
            <a:xfrm>
              <a:off x="3992" y="2098"/>
              <a:ext cx="14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y t</a:t>
              </a:r>
              <a:endParaRPr lang="en-GB" altLang="en-US" sz="2400">
                <a:latin typeface="Times" panose="02020603050405020304" pitchFamily="18" charset="0"/>
              </a:endParaRPr>
            </a:p>
          </p:txBody>
        </p:sp>
        <p:sp>
          <p:nvSpPr>
            <p:cNvPr id="62718" name="Rectangle 254"/>
            <p:cNvSpPr>
              <a:spLocks noChangeArrowheads="1"/>
            </p:cNvSpPr>
            <p:nvPr/>
          </p:nvSpPr>
          <p:spPr bwMode="auto">
            <a:xfrm>
              <a:off x="4123" y="2098"/>
              <a:ext cx="1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he</a:t>
              </a:r>
              <a:endParaRPr lang="en-GB" altLang="en-US" sz="2400">
                <a:latin typeface="Times" panose="02020603050405020304" pitchFamily="18" charset="0"/>
              </a:endParaRPr>
            </a:p>
          </p:txBody>
        </p:sp>
        <p:sp>
          <p:nvSpPr>
            <p:cNvPr id="62719" name="Rectangle 255"/>
            <p:cNvSpPr>
              <a:spLocks noChangeArrowheads="1"/>
            </p:cNvSpPr>
            <p:nvPr/>
          </p:nvSpPr>
          <p:spPr bwMode="auto">
            <a:xfrm>
              <a:off x="4239" y="2098"/>
              <a:ext cx="3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 </a:t>
              </a:r>
              <a:endParaRPr lang="en-GB" altLang="en-US" sz="2400">
                <a:latin typeface="Times" panose="02020603050405020304" pitchFamily="18" charset="0"/>
              </a:endParaRPr>
            </a:p>
          </p:txBody>
        </p:sp>
        <p:sp>
          <p:nvSpPr>
            <p:cNvPr id="62720" name="Rectangle 256"/>
            <p:cNvSpPr>
              <a:spLocks noChangeArrowheads="1"/>
            </p:cNvSpPr>
            <p:nvPr/>
          </p:nvSpPr>
          <p:spPr bwMode="auto">
            <a:xfrm>
              <a:off x="4272" y="209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o</a:t>
              </a:r>
              <a:endParaRPr lang="en-GB" altLang="en-US" sz="2400">
                <a:latin typeface="Times" panose="02020603050405020304" pitchFamily="18" charset="0"/>
              </a:endParaRPr>
            </a:p>
          </p:txBody>
        </p:sp>
        <p:sp>
          <p:nvSpPr>
            <p:cNvPr id="62721" name="Rectangle 257"/>
            <p:cNvSpPr>
              <a:spLocks noChangeArrowheads="1"/>
            </p:cNvSpPr>
            <p:nvPr/>
          </p:nvSpPr>
          <p:spPr bwMode="auto">
            <a:xfrm>
              <a:off x="4333" y="2098"/>
              <a:ext cx="4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r</a:t>
              </a:r>
              <a:endParaRPr lang="en-GB" altLang="en-US" sz="2400">
                <a:latin typeface="Times" panose="02020603050405020304" pitchFamily="18" charset="0"/>
              </a:endParaRPr>
            </a:p>
          </p:txBody>
        </p:sp>
        <p:sp>
          <p:nvSpPr>
            <p:cNvPr id="62722" name="Rectangle 258"/>
            <p:cNvSpPr>
              <a:spLocks noChangeArrowheads="1"/>
            </p:cNvSpPr>
            <p:nvPr/>
          </p:nvSpPr>
          <p:spPr bwMode="auto">
            <a:xfrm>
              <a:off x="4376" y="2098"/>
              <a:ext cx="1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de</a:t>
              </a:r>
              <a:endParaRPr lang="en-GB" altLang="en-US" sz="2400">
                <a:latin typeface="Times" panose="02020603050405020304" pitchFamily="18" charset="0"/>
              </a:endParaRPr>
            </a:p>
          </p:txBody>
        </p:sp>
        <p:sp>
          <p:nvSpPr>
            <p:cNvPr id="62723" name="Rectangle 259"/>
            <p:cNvSpPr>
              <a:spLocks noChangeArrowheads="1"/>
            </p:cNvSpPr>
            <p:nvPr/>
          </p:nvSpPr>
          <p:spPr bwMode="auto">
            <a:xfrm>
              <a:off x="4491" y="2098"/>
              <a:ext cx="15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r d</a:t>
              </a:r>
              <a:endParaRPr lang="en-GB" altLang="en-US" sz="2400">
                <a:latin typeface="Times" panose="02020603050405020304" pitchFamily="18" charset="0"/>
              </a:endParaRPr>
            </a:p>
          </p:txBody>
        </p:sp>
        <p:sp>
          <p:nvSpPr>
            <p:cNvPr id="62724" name="Rectangle 260"/>
            <p:cNvSpPr>
              <a:spLocks noChangeArrowheads="1"/>
            </p:cNvSpPr>
            <p:nvPr/>
          </p:nvSpPr>
          <p:spPr bwMode="auto">
            <a:xfrm>
              <a:off x="4628" y="2098"/>
              <a:ext cx="12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ec</a:t>
              </a:r>
              <a:endParaRPr lang="en-GB" altLang="en-US" sz="2400">
                <a:latin typeface="Times" panose="02020603050405020304" pitchFamily="18" charset="0"/>
              </a:endParaRPr>
            </a:p>
          </p:txBody>
        </p:sp>
        <p:sp>
          <p:nvSpPr>
            <p:cNvPr id="62725" name="Rectangle 261"/>
            <p:cNvSpPr>
              <a:spLocks noChangeArrowheads="1"/>
            </p:cNvSpPr>
            <p:nvPr/>
          </p:nvSpPr>
          <p:spPr bwMode="auto">
            <a:xfrm>
              <a:off x="4738" y="2098"/>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l</a:t>
              </a:r>
              <a:endParaRPr lang="en-GB" altLang="en-US" sz="2400">
                <a:latin typeface="Times" panose="02020603050405020304" pitchFamily="18" charset="0"/>
              </a:endParaRPr>
            </a:p>
          </p:txBody>
        </p:sp>
        <p:sp>
          <p:nvSpPr>
            <p:cNvPr id="62726" name="Rectangle 262"/>
            <p:cNvSpPr>
              <a:spLocks noChangeArrowheads="1"/>
            </p:cNvSpPr>
            <p:nvPr/>
          </p:nvSpPr>
          <p:spPr bwMode="auto">
            <a:xfrm>
              <a:off x="4774" y="2098"/>
              <a:ext cx="10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ar</a:t>
              </a:r>
              <a:endParaRPr lang="en-GB" altLang="en-US" sz="2400">
                <a:latin typeface="Times" panose="02020603050405020304" pitchFamily="18" charset="0"/>
              </a:endParaRPr>
            </a:p>
          </p:txBody>
        </p:sp>
        <p:sp>
          <p:nvSpPr>
            <p:cNvPr id="62727" name="Rectangle 263"/>
            <p:cNvSpPr>
              <a:spLocks noChangeArrowheads="1"/>
            </p:cNvSpPr>
            <p:nvPr/>
          </p:nvSpPr>
          <p:spPr bwMode="auto">
            <a:xfrm>
              <a:off x="4869" y="2098"/>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a:t>
              </a:r>
              <a:endParaRPr lang="en-GB" altLang="en-US" sz="2400">
                <a:latin typeface="Times" panose="02020603050405020304" pitchFamily="18" charset="0"/>
              </a:endParaRPr>
            </a:p>
          </p:txBody>
        </p:sp>
        <p:sp>
          <p:nvSpPr>
            <p:cNvPr id="62728" name="Rectangle 264"/>
            <p:cNvSpPr>
              <a:spLocks noChangeArrowheads="1"/>
            </p:cNvSpPr>
            <p:nvPr/>
          </p:nvSpPr>
          <p:spPr bwMode="auto">
            <a:xfrm>
              <a:off x="4927" y="209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d</a:t>
              </a:r>
              <a:endParaRPr lang="en-GB" altLang="en-US" sz="2400">
                <a:latin typeface="Times" panose="02020603050405020304" pitchFamily="18" charset="0"/>
              </a:endParaRPr>
            </a:p>
          </p:txBody>
        </p:sp>
        <p:sp>
          <p:nvSpPr>
            <p:cNvPr id="62729" name="Rectangle 265"/>
            <p:cNvSpPr>
              <a:spLocks noChangeArrowheads="1"/>
            </p:cNvSpPr>
            <p:nvPr/>
          </p:nvSpPr>
          <p:spPr bwMode="auto">
            <a:xfrm>
              <a:off x="4987" y="2098"/>
              <a:ext cx="4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a:t>
              </a:r>
              <a:endParaRPr lang="en-GB" altLang="en-US" sz="2400">
                <a:latin typeface="Times" panose="02020603050405020304" pitchFamily="18" charset="0"/>
              </a:endParaRPr>
            </a:p>
          </p:txBody>
        </p:sp>
        <p:sp>
          <p:nvSpPr>
            <p:cNvPr id="62730" name="Rectangle 266"/>
            <p:cNvSpPr>
              <a:spLocks noChangeArrowheads="1"/>
            </p:cNvSpPr>
            <p:nvPr/>
          </p:nvSpPr>
          <p:spPr bwMode="auto">
            <a:xfrm>
              <a:off x="887" y="227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u</a:t>
              </a:r>
              <a:endParaRPr lang="en-GB" altLang="en-US" sz="2400">
                <a:latin typeface="Times" panose="02020603050405020304" pitchFamily="18" charset="0"/>
              </a:endParaRPr>
            </a:p>
          </p:txBody>
        </p:sp>
        <p:sp>
          <p:nvSpPr>
            <p:cNvPr id="62731" name="Rectangle 267"/>
            <p:cNvSpPr>
              <a:spLocks noChangeArrowheads="1"/>
            </p:cNvSpPr>
            <p:nvPr/>
          </p:nvSpPr>
          <p:spPr bwMode="auto">
            <a:xfrm>
              <a:off x="951" y="2274"/>
              <a:ext cx="10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ni</a:t>
              </a:r>
              <a:endParaRPr lang="en-GB" altLang="en-US" sz="2400">
                <a:latin typeface="Times" panose="02020603050405020304" pitchFamily="18" charset="0"/>
              </a:endParaRPr>
            </a:p>
          </p:txBody>
        </p:sp>
        <p:sp>
          <p:nvSpPr>
            <p:cNvPr id="62732" name="Rectangle 268"/>
            <p:cNvSpPr>
              <a:spLocks noChangeArrowheads="1"/>
            </p:cNvSpPr>
            <p:nvPr/>
          </p:nvSpPr>
          <p:spPr bwMode="auto">
            <a:xfrm>
              <a:off x="1045" y="227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o</a:t>
              </a:r>
              <a:endParaRPr lang="en-GB" altLang="en-US" sz="2400">
                <a:latin typeface="Times" panose="02020603050405020304" pitchFamily="18" charset="0"/>
              </a:endParaRPr>
            </a:p>
          </p:txBody>
        </p:sp>
        <p:sp>
          <p:nvSpPr>
            <p:cNvPr id="62733" name="Rectangle 269"/>
            <p:cNvSpPr>
              <a:spLocks noChangeArrowheads="1"/>
            </p:cNvSpPr>
            <p:nvPr/>
          </p:nvSpPr>
          <p:spPr bwMode="auto">
            <a:xfrm>
              <a:off x="1109" y="227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latin typeface="Times" panose="02020603050405020304" pitchFamily="18" charset="0"/>
                </a:rPr>
                <a:t>n</a:t>
              </a:r>
              <a:endParaRPr lang="en-GB" altLang="en-US" sz="2400">
                <a:latin typeface="Times" panose="02020603050405020304" pitchFamily="18" charset="0"/>
              </a:endParaRPr>
            </a:p>
          </p:txBody>
        </p:sp>
        <p:sp>
          <p:nvSpPr>
            <p:cNvPr id="62734" name="Rectangle 270"/>
            <p:cNvSpPr>
              <a:spLocks noChangeArrowheads="1"/>
            </p:cNvSpPr>
            <p:nvPr/>
          </p:nvSpPr>
          <p:spPr bwMode="auto">
            <a:xfrm>
              <a:off x="1955" y="2274"/>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t</a:t>
              </a:r>
              <a:endParaRPr lang="en-GB" altLang="en-US" sz="2400">
                <a:latin typeface="Times" panose="02020603050405020304" pitchFamily="18" charset="0"/>
              </a:endParaRPr>
            </a:p>
          </p:txBody>
        </p:sp>
        <p:sp>
          <p:nvSpPr>
            <p:cNvPr id="62735" name="Rectangle 271"/>
            <p:cNvSpPr>
              <a:spLocks noChangeArrowheads="1"/>
            </p:cNvSpPr>
            <p:nvPr/>
          </p:nvSpPr>
          <p:spPr bwMode="auto">
            <a:xfrm>
              <a:off x="1989" y="227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y</a:t>
              </a:r>
              <a:endParaRPr lang="en-GB" altLang="en-US" sz="2400">
                <a:latin typeface="Times" panose="02020603050405020304" pitchFamily="18" charset="0"/>
              </a:endParaRPr>
            </a:p>
          </p:txBody>
        </p:sp>
        <p:sp>
          <p:nvSpPr>
            <p:cNvPr id="62736" name="Rectangle 272"/>
            <p:cNvSpPr>
              <a:spLocks noChangeArrowheads="1"/>
            </p:cNvSpPr>
            <p:nvPr/>
          </p:nvSpPr>
          <p:spPr bwMode="auto">
            <a:xfrm>
              <a:off x="2053" y="227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p</a:t>
              </a:r>
              <a:endParaRPr lang="en-GB" altLang="en-US" sz="2400">
                <a:latin typeface="Times" panose="02020603050405020304" pitchFamily="18" charset="0"/>
              </a:endParaRPr>
            </a:p>
          </p:txBody>
        </p:sp>
        <p:sp>
          <p:nvSpPr>
            <p:cNvPr id="62737" name="Rectangle 273"/>
            <p:cNvSpPr>
              <a:spLocks noChangeArrowheads="1"/>
            </p:cNvSpPr>
            <p:nvPr/>
          </p:nvSpPr>
          <p:spPr bwMode="auto">
            <a:xfrm>
              <a:off x="2114" y="2274"/>
              <a:ext cx="9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 </a:t>
              </a:r>
              <a:endParaRPr lang="en-GB" altLang="en-US" sz="2400">
                <a:latin typeface="Times" panose="02020603050405020304" pitchFamily="18" charset="0"/>
              </a:endParaRPr>
            </a:p>
          </p:txBody>
        </p:sp>
        <p:sp>
          <p:nvSpPr>
            <p:cNvPr id="62738" name="Rectangle 274"/>
            <p:cNvSpPr>
              <a:spLocks noChangeArrowheads="1"/>
            </p:cNvSpPr>
            <p:nvPr/>
          </p:nvSpPr>
          <p:spPr bwMode="auto">
            <a:xfrm>
              <a:off x="2202" y="2274"/>
              <a:ext cx="10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ta</a:t>
              </a:r>
              <a:endParaRPr lang="en-GB" altLang="en-US" sz="2400">
                <a:latin typeface="Times" panose="02020603050405020304" pitchFamily="18" charset="0"/>
              </a:endParaRPr>
            </a:p>
          </p:txBody>
        </p:sp>
        <p:sp>
          <p:nvSpPr>
            <p:cNvPr id="62739" name="Rectangle 275"/>
            <p:cNvSpPr>
              <a:spLocks noChangeArrowheads="1"/>
            </p:cNvSpPr>
            <p:nvPr/>
          </p:nvSpPr>
          <p:spPr bwMode="auto">
            <a:xfrm>
              <a:off x="2290" y="2274"/>
              <a:ext cx="15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g f</a:t>
              </a:r>
              <a:endParaRPr lang="en-GB" altLang="en-US" sz="2400">
                <a:latin typeface="Times" panose="02020603050405020304" pitchFamily="18" charset="0"/>
              </a:endParaRPr>
            </a:p>
          </p:txBody>
        </p:sp>
        <p:sp>
          <p:nvSpPr>
            <p:cNvPr id="62740" name="Rectangle 276"/>
            <p:cNvSpPr>
              <a:spLocks noChangeArrowheads="1"/>
            </p:cNvSpPr>
            <p:nvPr/>
          </p:nvSpPr>
          <p:spPr bwMode="auto">
            <a:xfrm>
              <a:off x="2427" y="227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o</a:t>
              </a:r>
              <a:endParaRPr lang="en-GB" altLang="en-US" sz="2400">
                <a:latin typeface="Times" panose="02020603050405020304" pitchFamily="18" charset="0"/>
              </a:endParaRPr>
            </a:p>
          </p:txBody>
        </p:sp>
        <p:sp>
          <p:nvSpPr>
            <p:cNvPr id="62741" name="Rectangle 277"/>
            <p:cNvSpPr>
              <a:spLocks noChangeArrowheads="1"/>
            </p:cNvSpPr>
            <p:nvPr/>
          </p:nvSpPr>
          <p:spPr bwMode="auto">
            <a:xfrm>
              <a:off x="2488" y="2274"/>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l</a:t>
              </a:r>
              <a:endParaRPr lang="en-GB" altLang="en-US" sz="2400">
                <a:latin typeface="Times" panose="02020603050405020304" pitchFamily="18" charset="0"/>
              </a:endParaRPr>
            </a:p>
          </p:txBody>
        </p:sp>
        <p:sp>
          <p:nvSpPr>
            <p:cNvPr id="62742" name="Rectangle 278"/>
            <p:cNvSpPr>
              <a:spLocks noChangeArrowheads="1"/>
            </p:cNvSpPr>
            <p:nvPr/>
          </p:nvSpPr>
          <p:spPr bwMode="auto">
            <a:xfrm>
              <a:off x="2525" y="2274"/>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l</a:t>
              </a:r>
              <a:endParaRPr lang="en-GB" altLang="en-US" sz="2400">
                <a:latin typeface="Times" panose="02020603050405020304" pitchFamily="18" charset="0"/>
              </a:endParaRPr>
            </a:p>
          </p:txBody>
        </p:sp>
        <p:sp>
          <p:nvSpPr>
            <p:cNvPr id="62743" name="Rectangle 279"/>
            <p:cNvSpPr>
              <a:spLocks noChangeArrowheads="1"/>
            </p:cNvSpPr>
            <p:nvPr/>
          </p:nvSpPr>
          <p:spPr bwMode="auto">
            <a:xfrm>
              <a:off x="2558" y="227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o</a:t>
              </a:r>
              <a:endParaRPr lang="en-GB" altLang="en-US" sz="2400">
                <a:latin typeface="Times" panose="02020603050405020304" pitchFamily="18" charset="0"/>
              </a:endParaRPr>
            </a:p>
          </p:txBody>
        </p:sp>
        <p:sp>
          <p:nvSpPr>
            <p:cNvPr id="62744" name="Rectangle 280"/>
            <p:cNvSpPr>
              <a:spLocks noChangeArrowheads="1"/>
            </p:cNvSpPr>
            <p:nvPr/>
          </p:nvSpPr>
          <p:spPr bwMode="auto">
            <a:xfrm>
              <a:off x="2622" y="2274"/>
              <a:ext cx="16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we</a:t>
              </a:r>
              <a:endParaRPr lang="en-GB" altLang="en-US" sz="2400">
                <a:latin typeface="Times" panose="02020603050405020304" pitchFamily="18" charset="0"/>
              </a:endParaRPr>
            </a:p>
          </p:txBody>
        </p:sp>
        <p:sp>
          <p:nvSpPr>
            <p:cNvPr id="62745" name="Rectangle 281"/>
            <p:cNvSpPr>
              <a:spLocks noChangeArrowheads="1"/>
            </p:cNvSpPr>
            <p:nvPr/>
          </p:nvSpPr>
          <p:spPr bwMode="auto">
            <a:xfrm>
              <a:off x="2765" y="2274"/>
              <a:ext cx="17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d b</a:t>
              </a:r>
              <a:endParaRPr lang="en-GB" altLang="en-US" sz="2400">
                <a:latin typeface="Times" panose="02020603050405020304" pitchFamily="18" charset="0"/>
              </a:endParaRPr>
            </a:p>
          </p:txBody>
        </p:sp>
        <p:sp>
          <p:nvSpPr>
            <p:cNvPr id="62746" name="Rectangle 282"/>
            <p:cNvSpPr>
              <a:spLocks noChangeArrowheads="1"/>
            </p:cNvSpPr>
            <p:nvPr/>
          </p:nvSpPr>
          <p:spPr bwMode="auto">
            <a:xfrm>
              <a:off x="2923" y="2274"/>
              <a:ext cx="10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y </a:t>
              </a:r>
              <a:endParaRPr lang="en-GB" altLang="en-US" sz="2400">
                <a:latin typeface="Times" panose="02020603050405020304" pitchFamily="18" charset="0"/>
              </a:endParaRPr>
            </a:p>
          </p:txBody>
        </p:sp>
        <p:sp>
          <p:nvSpPr>
            <p:cNvPr id="62747" name="Rectangle 283"/>
            <p:cNvSpPr>
              <a:spLocks noChangeArrowheads="1"/>
            </p:cNvSpPr>
            <p:nvPr/>
          </p:nvSpPr>
          <p:spPr bwMode="auto">
            <a:xfrm>
              <a:off x="3015" y="2274"/>
              <a:ext cx="3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t</a:t>
              </a:r>
              <a:endParaRPr lang="en-GB" altLang="en-US" sz="2400">
                <a:latin typeface="Times" panose="02020603050405020304" pitchFamily="18" charset="0"/>
              </a:endParaRPr>
            </a:p>
          </p:txBody>
        </p:sp>
        <p:sp>
          <p:nvSpPr>
            <p:cNvPr id="62748" name="Rectangle 284"/>
            <p:cNvSpPr>
              <a:spLocks noChangeArrowheads="1"/>
            </p:cNvSpPr>
            <p:nvPr/>
          </p:nvSpPr>
          <p:spPr bwMode="auto">
            <a:xfrm>
              <a:off x="3051" y="227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h</a:t>
              </a:r>
              <a:endParaRPr lang="en-GB" altLang="en-US" sz="2400">
                <a:latin typeface="Times" panose="02020603050405020304" pitchFamily="18" charset="0"/>
              </a:endParaRPr>
            </a:p>
          </p:txBody>
        </p:sp>
        <p:sp>
          <p:nvSpPr>
            <p:cNvPr id="62749" name="Rectangle 285"/>
            <p:cNvSpPr>
              <a:spLocks noChangeArrowheads="1"/>
            </p:cNvSpPr>
            <p:nvPr/>
          </p:nvSpPr>
          <p:spPr bwMode="auto">
            <a:xfrm>
              <a:off x="3112" y="2274"/>
              <a:ext cx="15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 s</a:t>
              </a:r>
              <a:endParaRPr lang="en-GB" altLang="en-US" sz="2400">
                <a:latin typeface="Times" panose="02020603050405020304" pitchFamily="18" charset="0"/>
              </a:endParaRPr>
            </a:p>
          </p:txBody>
        </p:sp>
        <p:sp>
          <p:nvSpPr>
            <p:cNvPr id="62750" name="Rectangle 286"/>
            <p:cNvSpPr>
              <a:spLocks noChangeArrowheads="1"/>
            </p:cNvSpPr>
            <p:nvPr/>
          </p:nvSpPr>
          <p:spPr bwMode="auto">
            <a:xfrm>
              <a:off x="3249" y="2274"/>
              <a:ext cx="10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el</a:t>
              </a:r>
              <a:endParaRPr lang="en-GB" altLang="en-US" sz="2400">
                <a:latin typeface="Times" panose="02020603050405020304" pitchFamily="18" charset="0"/>
              </a:endParaRPr>
            </a:p>
          </p:txBody>
        </p:sp>
        <p:sp>
          <p:nvSpPr>
            <p:cNvPr id="62751" name="Rectangle 287"/>
            <p:cNvSpPr>
              <a:spLocks noChangeArrowheads="1"/>
            </p:cNvSpPr>
            <p:nvPr/>
          </p:nvSpPr>
          <p:spPr bwMode="auto">
            <a:xfrm>
              <a:off x="3337" y="2274"/>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a:t>
              </a:r>
              <a:endParaRPr lang="en-GB" altLang="en-US" sz="2400">
                <a:latin typeface="Times" panose="02020603050405020304" pitchFamily="18" charset="0"/>
              </a:endParaRPr>
            </a:p>
          </p:txBody>
        </p:sp>
        <p:sp>
          <p:nvSpPr>
            <p:cNvPr id="62752" name="Rectangle 288"/>
            <p:cNvSpPr>
              <a:spLocks noChangeArrowheads="1"/>
            </p:cNvSpPr>
            <p:nvPr/>
          </p:nvSpPr>
          <p:spPr bwMode="auto">
            <a:xfrm>
              <a:off x="3395" y="2274"/>
              <a:ext cx="16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cte</a:t>
              </a:r>
              <a:endParaRPr lang="en-GB" altLang="en-US" sz="2400">
                <a:latin typeface="Times" panose="02020603050405020304" pitchFamily="18" charset="0"/>
              </a:endParaRPr>
            </a:p>
          </p:txBody>
        </p:sp>
        <p:sp>
          <p:nvSpPr>
            <p:cNvPr id="62753" name="Rectangle 289"/>
            <p:cNvSpPr>
              <a:spLocks noChangeArrowheads="1"/>
            </p:cNvSpPr>
            <p:nvPr/>
          </p:nvSpPr>
          <p:spPr bwMode="auto">
            <a:xfrm>
              <a:off x="3538" y="2274"/>
              <a:ext cx="21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d m</a:t>
              </a:r>
              <a:endParaRPr lang="en-GB" altLang="en-US" sz="2400">
                <a:latin typeface="Times" panose="02020603050405020304" pitchFamily="18" charset="0"/>
              </a:endParaRPr>
            </a:p>
          </p:txBody>
        </p:sp>
        <p:sp>
          <p:nvSpPr>
            <p:cNvPr id="62754" name="Rectangle 290"/>
            <p:cNvSpPr>
              <a:spLocks noChangeArrowheads="1"/>
            </p:cNvSpPr>
            <p:nvPr/>
          </p:nvSpPr>
          <p:spPr bwMode="auto">
            <a:xfrm>
              <a:off x="3730" y="2274"/>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a:t>
              </a:r>
              <a:endParaRPr lang="en-GB" altLang="en-US" sz="2400">
                <a:latin typeface="Times" panose="02020603050405020304" pitchFamily="18" charset="0"/>
              </a:endParaRPr>
            </a:p>
          </p:txBody>
        </p:sp>
        <p:sp>
          <p:nvSpPr>
            <p:cNvPr id="62755" name="Rectangle 291"/>
            <p:cNvSpPr>
              <a:spLocks noChangeArrowheads="1"/>
            </p:cNvSpPr>
            <p:nvPr/>
          </p:nvSpPr>
          <p:spPr bwMode="auto">
            <a:xfrm>
              <a:off x="3785" y="2274"/>
              <a:ext cx="17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mb</a:t>
              </a:r>
              <a:endParaRPr lang="en-GB" altLang="en-US" sz="2400">
                <a:latin typeface="Times" panose="02020603050405020304" pitchFamily="18" charset="0"/>
              </a:endParaRPr>
            </a:p>
          </p:txBody>
        </p:sp>
        <p:sp>
          <p:nvSpPr>
            <p:cNvPr id="62756" name="Rectangle 292"/>
            <p:cNvSpPr>
              <a:spLocks noChangeArrowheads="1"/>
            </p:cNvSpPr>
            <p:nvPr/>
          </p:nvSpPr>
          <p:spPr bwMode="auto">
            <a:xfrm>
              <a:off x="3946" y="2274"/>
              <a:ext cx="10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er</a:t>
              </a:r>
              <a:endParaRPr lang="en-GB" altLang="en-US" sz="2400">
                <a:latin typeface="Times" panose="02020603050405020304" pitchFamily="18" charset="0"/>
              </a:endParaRPr>
            </a:p>
          </p:txBody>
        </p:sp>
        <p:sp>
          <p:nvSpPr>
            <p:cNvPr id="62757" name="Rectangle 293"/>
            <p:cNvSpPr>
              <a:spLocks noChangeArrowheads="1"/>
            </p:cNvSpPr>
            <p:nvPr/>
          </p:nvSpPr>
          <p:spPr bwMode="auto">
            <a:xfrm>
              <a:off x="877" y="2443"/>
              <a:ext cx="1068"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62758" name="Rectangle 294"/>
            <p:cNvSpPr>
              <a:spLocks noChangeArrowheads="1"/>
            </p:cNvSpPr>
            <p:nvPr/>
          </p:nvSpPr>
          <p:spPr bwMode="auto">
            <a:xfrm>
              <a:off x="1945" y="2399"/>
              <a:ext cx="9"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62759" name="Rectangle 295"/>
            <p:cNvSpPr>
              <a:spLocks noChangeArrowheads="1"/>
            </p:cNvSpPr>
            <p:nvPr/>
          </p:nvSpPr>
          <p:spPr bwMode="auto">
            <a:xfrm>
              <a:off x="1954" y="2443"/>
              <a:ext cx="3337"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GB" altLang="en-US"/>
              <a:t>Figure 4.8</a:t>
            </a:r>
            <a:br>
              <a:rPr lang="en-GB" altLang="en-US"/>
            </a:br>
            <a:r>
              <a:rPr lang="en-GB" altLang="en-US"/>
              <a:t>CORBA CDR message</a:t>
            </a:r>
          </a:p>
        </p:txBody>
      </p:sp>
      <p:sp>
        <p:nvSpPr>
          <p:cNvPr id="63491" name="Rectangle 3"/>
          <p:cNvSpPr>
            <a:spLocks noChangeArrowheads="1"/>
          </p:cNvSpPr>
          <p:nvPr/>
        </p:nvSpPr>
        <p:spPr bwMode="auto">
          <a:xfrm>
            <a:off x="2792414" y="5080000"/>
            <a:ext cx="7526337" cy="280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grpSp>
        <p:nvGrpSpPr>
          <p:cNvPr id="63492" name="Group 4"/>
          <p:cNvGrpSpPr>
            <a:grpSpLocks/>
          </p:cNvGrpSpPr>
          <p:nvPr/>
        </p:nvGrpSpPr>
        <p:grpSpPr bwMode="auto">
          <a:xfrm>
            <a:off x="2811463" y="1552575"/>
            <a:ext cx="7078064" cy="3736976"/>
            <a:chOff x="879" y="978"/>
            <a:chExt cx="4830" cy="2354"/>
          </a:xfrm>
        </p:grpSpPr>
        <p:sp>
          <p:nvSpPr>
            <p:cNvPr id="63493" name="Rectangle 5"/>
            <p:cNvSpPr>
              <a:spLocks noChangeArrowheads="1"/>
            </p:cNvSpPr>
            <p:nvPr/>
          </p:nvSpPr>
          <p:spPr bwMode="auto">
            <a:xfrm>
              <a:off x="879" y="3177"/>
              <a:ext cx="199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rPr>
                <a:t>The flattened form represents a </a:t>
              </a:r>
              <a:endParaRPr lang="en-GB" altLang="en-US" sz="1600"/>
            </a:p>
          </p:txBody>
        </p:sp>
        <p:sp>
          <p:nvSpPr>
            <p:cNvPr id="63494" name="Rectangle 6"/>
            <p:cNvSpPr>
              <a:spLocks noChangeArrowheads="1"/>
            </p:cNvSpPr>
            <p:nvPr/>
          </p:nvSpPr>
          <p:spPr bwMode="auto">
            <a:xfrm>
              <a:off x="2680" y="3177"/>
              <a:ext cx="44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solidFill>
                    <a:srgbClr val="000000"/>
                  </a:solidFill>
                </a:rPr>
                <a:t>Person</a:t>
              </a:r>
              <a:endParaRPr lang="en-GB" altLang="en-US" sz="1600"/>
            </a:p>
          </p:txBody>
        </p:sp>
        <p:sp>
          <p:nvSpPr>
            <p:cNvPr id="63495" name="Rectangle 7"/>
            <p:cNvSpPr>
              <a:spLocks noChangeArrowheads="1"/>
            </p:cNvSpPr>
            <p:nvPr/>
          </p:nvSpPr>
          <p:spPr bwMode="auto">
            <a:xfrm>
              <a:off x="3078" y="3177"/>
              <a:ext cx="26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rPr>
                <a:t> struct with value: {‘Smith’, ‘London’, 1934}</a:t>
              </a:r>
              <a:endParaRPr lang="en-GB" altLang="en-US" sz="1600"/>
            </a:p>
          </p:txBody>
        </p:sp>
        <p:sp>
          <p:nvSpPr>
            <p:cNvPr id="63496" name="Rectangle 8"/>
            <p:cNvSpPr>
              <a:spLocks noChangeArrowheads="1"/>
            </p:cNvSpPr>
            <p:nvPr/>
          </p:nvSpPr>
          <p:spPr bwMode="auto">
            <a:xfrm>
              <a:off x="1249" y="1340"/>
              <a:ext cx="2569" cy="1550"/>
            </a:xfrm>
            <a:prstGeom prst="rect">
              <a:avLst/>
            </a:prstGeom>
            <a:noFill/>
            <a:ln w="349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63497" name="Rectangle 9"/>
            <p:cNvSpPr>
              <a:spLocks noChangeArrowheads="1"/>
            </p:cNvSpPr>
            <p:nvPr/>
          </p:nvSpPr>
          <p:spPr bwMode="auto">
            <a:xfrm>
              <a:off x="1360" y="1406"/>
              <a:ext cx="249"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a:solidFill>
                    <a:srgbClr val="000000"/>
                  </a:solidFill>
                  <a:latin typeface="Times" panose="02020603050405020304" pitchFamily="18" charset="0"/>
                </a:rPr>
                <a:t>0–3</a:t>
              </a:r>
              <a:endParaRPr lang="en-GB" altLang="en-US" sz="2400">
                <a:latin typeface="Times" panose="02020603050405020304" pitchFamily="18" charset="0"/>
              </a:endParaRPr>
            </a:p>
          </p:txBody>
        </p:sp>
        <p:sp>
          <p:nvSpPr>
            <p:cNvPr id="63498" name="Rectangle 10"/>
            <p:cNvSpPr>
              <a:spLocks noChangeArrowheads="1"/>
            </p:cNvSpPr>
            <p:nvPr/>
          </p:nvSpPr>
          <p:spPr bwMode="auto">
            <a:xfrm>
              <a:off x="1360" y="1613"/>
              <a:ext cx="249"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a:solidFill>
                    <a:srgbClr val="000000"/>
                  </a:solidFill>
                  <a:latin typeface="Times" panose="02020603050405020304" pitchFamily="18" charset="0"/>
                </a:rPr>
                <a:t>4–7</a:t>
              </a:r>
              <a:endParaRPr lang="en-GB" altLang="en-US" sz="2400">
                <a:latin typeface="Times" panose="02020603050405020304" pitchFamily="18" charset="0"/>
              </a:endParaRPr>
            </a:p>
          </p:txBody>
        </p:sp>
        <p:sp>
          <p:nvSpPr>
            <p:cNvPr id="63499" name="Rectangle 11"/>
            <p:cNvSpPr>
              <a:spLocks noChangeArrowheads="1"/>
            </p:cNvSpPr>
            <p:nvPr/>
          </p:nvSpPr>
          <p:spPr bwMode="auto">
            <a:xfrm>
              <a:off x="1360" y="1819"/>
              <a:ext cx="32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a:solidFill>
                    <a:srgbClr val="000000"/>
                  </a:solidFill>
                  <a:latin typeface="Times" panose="02020603050405020304" pitchFamily="18" charset="0"/>
                </a:rPr>
                <a:t>8–11</a:t>
              </a:r>
              <a:endParaRPr lang="en-GB" altLang="en-US" sz="2400">
                <a:latin typeface="Times" panose="02020603050405020304" pitchFamily="18" charset="0"/>
              </a:endParaRPr>
            </a:p>
          </p:txBody>
        </p:sp>
        <p:sp>
          <p:nvSpPr>
            <p:cNvPr id="63500" name="Rectangle 12"/>
            <p:cNvSpPr>
              <a:spLocks noChangeArrowheads="1"/>
            </p:cNvSpPr>
            <p:nvPr/>
          </p:nvSpPr>
          <p:spPr bwMode="auto">
            <a:xfrm>
              <a:off x="1360" y="2026"/>
              <a:ext cx="41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a:solidFill>
                    <a:srgbClr val="000000"/>
                  </a:solidFill>
                  <a:latin typeface="Times" panose="02020603050405020304" pitchFamily="18" charset="0"/>
                </a:rPr>
                <a:t>12–15</a:t>
              </a:r>
              <a:endParaRPr lang="en-GB" altLang="en-US" sz="2400">
                <a:latin typeface="Times" panose="02020603050405020304" pitchFamily="18" charset="0"/>
              </a:endParaRPr>
            </a:p>
          </p:txBody>
        </p:sp>
        <p:sp>
          <p:nvSpPr>
            <p:cNvPr id="63501" name="Rectangle 13"/>
            <p:cNvSpPr>
              <a:spLocks noChangeArrowheads="1"/>
            </p:cNvSpPr>
            <p:nvPr/>
          </p:nvSpPr>
          <p:spPr bwMode="auto">
            <a:xfrm>
              <a:off x="1360" y="2262"/>
              <a:ext cx="41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a:solidFill>
                    <a:srgbClr val="000000"/>
                  </a:solidFill>
                  <a:latin typeface="Times" panose="02020603050405020304" pitchFamily="18" charset="0"/>
                </a:rPr>
                <a:t>16–19</a:t>
              </a:r>
              <a:endParaRPr lang="en-GB" altLang="en-US" sz="2400">
                <a:latin typeface="Times" panose="02020603050405020304" pitchFamily="18" charset="0"/>
              </a:endParaRPr>
            </a:p>
          </p:txBody>
        </p:sp>
        <p:sp>
          <p:nvSpPr>
            <p:cNvPr id="63502" name="Rectangle 14"/>
            <p:cNvSpPr>
              <a:spLocks noChangeArrowheads="1"/>
            </p:cNvSpPr>
            <p:nvPr/>
          </p:nvSpPr>
          <p:spPr bwMode="auto">
            <a:xfrm>
              <a:off x="1360" y="2483"/>
              <a:ext cx="38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a:solidFill>
                    <a:srgbClr val="000000"/>
                  </a:solidFill>
                  <a:latin typeface="Times" panose="02020603050405020304" pitchFamily="18" charset="0"/>
                </a:rPr>
                <a:t>20-23</a:t>
              </a:r>
              <a:endParaRPr lang="en-GB" altLang="en-US" sz="2400">
                <a:latin typeface="Times" panose="02020603050405020304" pitchFamily="18" charset="0"/>
              </a:endParaRPr>
            </a:p>
          </p:txBody>
        </p:sp>
        <p:sp>
          <p:nvSpPr>
            <p:cNvPr id="63503" name="Rectangle 15"/>
            <p:cNvSpPr>
              <a:spLocks noChangeArrowheads="1"/>
            </p:cNvSpPr>
            <p:nvPr/>
          </p:nvSpPr>
          <p:spPr bwMode="auto">
            <a:xfrm>
              <a:off x="1360" y="2705"/>
              <a:ext cx="41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a:solidFill>
                    <a:srgbClr val="000000"/>
                  </a:solidFill>
                  <a:latin typeface="Times" panose="02020603050405020304" pitchFamily="18" charset="0"/>
                </a:rPr>
                <a:t>24–27</a:t>
              </a:r>
              <a:endParaRPr lang="en-GB" altLang="en-US" sz="2400">
                <a:latin typeface="Times" panose="02020603050405020304" pitchFamily="18" charset="0"/>
              </a:endParaRPr>
            </a:p>
          </p:txBody>
        </p:sp>
        <p:sp>
          <p:nvSpPr>
            <p:cNvPr id="63504" name="Rectangle 16"/>
            <p:cNvSpPr>
              <a:spLocks noChangeArrowheads="1"/>
            </p:cNvSpPr>
            <p:nvPr/>
          </p:nvSpPr>
          <p:spPr bwMode="auto">
            <a:xfrm>
              <a:off x="2796" y="1376"/>
              <a:ext cx="10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a:solidFill>
                    <a:srgbClr val="000000"/>
                  </a:solidFill>
                  <a:latin typeface="Courier" charset="0"/>
                </a:rPr>
                <a:t>5</a:t>
              </a:r>
              <a:endParaRPr lang="en-GB" altLang="en-US" sz="2400">
                <a:latin typeface="Times" panose="02020603050405020304" pitchFamily="18" charset="0"/>
              </a:endParaRPr>
            </a:p>
          </p:txBody>
        </p:sp>
        <p:sp>
          <p:nvSpPr>
            <p:cNvPr id="63505" name="Rectangle 17"/>
            <p:cNvSpPr>
              <a:spLocks noChangeArrowheads="1"/>
            </p:cNvSpPr>
            <p:nvPr/>
          </p:nvSpPr>
          <p:spPr bwMode="auto">
            <a:xfrm>
              <a:off x="2796" y="1598"/>
              <a:ext cx="59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a:solidFill>
                    <a:srgbClr val="000000"/>
                  </a:solidFill>
                  <a:latin typeface="Courier" charset="0"/>
                </a:rPr>
                <a:t>"Smit"</a:t>
              </a:r>
              <a:endParaRPr lang="en-GB" altLang="en-US" sz="2400">
                <a:latin typeface="Times" panose="02020603050405020304" pitchFamily="18" charset="0"/>
              </a:endParaRPr>
            </a:p>
          </p:txBody>
        </p:sp>
        <p:sp>
          <p:nvSpPr>
            <p:cNvPr id="63506" name="Rectangle 18"/>
            <p:cNvSpPr>
              <a:spLocks noChangeArrowheads="1"/>
            </p:cNvSpPr>
            <p:nvPr/>
          </p:nvSpPr>
          <p:spPr bwMode="auto">
            <a:xfrm>
              <a:off x="2796" y="1804"/>
              <a:ext cx="59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a:solidFill>
                    <a:srgbClr val="000000"/>
                  </a:solidFill>
                  <a:latin typeface="Courier" charset="0"/>
                </a:rPr>
                <a:t>"h___"</a:t>
              </a:r>
              <a:endParaRPr lang="en-GB" altLang="en-US" sz="2400">
                <a:latin typeface="Times" panose="02020603050405020304" pitchFamily="18" charset="0"/>
              </a:endParaRPr>
            </a:p>
          </p:txBody>
        </p:sp>
        <p:sp>
          <p:nvSpPr>
            <p:cNvPr id="63507" name="Rectangle 19"/>
            <p:cNvSpPr>
              <a:spLocks noChangeArrowheads="1"/>
            </p:cNvSpPr>
            <p:nvPr/>
          </p:nvSpPr>
          <p:spPr bwMode="auto">
            <a:xfrm>
              <a:off x="2796" y="2026"/>
              <a:ext cx="199"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a:solidFill>
                    <a:srgbClr val="000000"/>
                  </a:solidFill>
                  <a:latin typeface="Courier" charset="0"/>
                </a:rPr>
                <a:t> 6</a:t>
              </a:r>
              <a:endParaRPr lang="en-GB" altLang="en-US" sz="2400">
                <a:latin typeface="Times" panose="02020603050405020304" pitchFamily="18" charset="0"/>
              </a:endParaRPr>
            </a:p>
          </p:txBody>
        </p:sp>
        <p:sp>
          <p:nvSpPr>
            <p:cNvPr id="63508" name="Rectangle 20"/>
            <p:cNvSpPr>
              <a:spLocks noChangeArrowheads="1"/>
            </p:cNvSpPr>
            <p:nvPr/>
          </p:nvSpPr>
          <p:spPr bwMode="auto">
            <a:xfrm>
              <a:off x="2796" y="2233"/>
              <a:ext cx="59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a:solidFill>
                    <a:srgbClr val="000000"/>
                  </a:solidFill>
                  <a:latin typeface="Courier" charset="0"/>
                </a:rPr>
                <a:t>"Lond"</a:t>
              </a:r>
              <a:endParaRPr lang="en-GB" altLang="en-US" sz="2400">
                <a:latin typeface="Times" panose="02020603050405020304" pitchFamily="18" charset="0"/>
              </a:endParaRPr>
            </a:p>
          </p:txBody>
        </p:sp>
        <p:sp>
          <p:nvSpPr>
            <p:cNvPr id="63509" name="Rectangle 21"/>
            <p:cNvSpPr>
              <a:spLocks noChangeArrowheads="1"/>
            </p:cNvSpPr>
            <p:nvPr/>
          </p:nvSpPr>
          <p:spPr bwMode="auto">
            <a:xfrm>
              <a:off x="2796" y="2454"/>
              <a:ext cx="59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a:solidFill>
                    <a:srgbClr val="000000"/>
                  </a:solidFill>
                  <a:latin typeface="Courier" charset="0"/>
                </a:rPr>
                <a:t>"on__"</a:t>
              </a:r>
              <a:endParaRPr lang="en-GB" altLang="en-US" sz="2400">
                <a:latin typeface="Times" panose="02020603050405020304" pitchFamily="18" charset="0"/>
              </a:endParaRPr>
            </a:p>
          </p:txBody>
        </p:sp>
        <p:sp>
          <p:nvSpPr>
            <p:cNvPr id="63510" name="Rectangle 22"/>
            <p:cNvSpPr>
              <a:spLocks noChangeArrowheads="1"/>
            </p:cNvSpPr>
            <p:nvPr/>
          </p:nvSpPr>
          <p:spPr bwMode="auto">
            <a:xfrm>
              <a:off x="2796" y="2675"/>
              <a:ext cx="39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a:solidFill>
                    <a:srgbClr val="000000"/>
                  </a:solidFill>
                  <a:latin typeface="Courier" charset="0"/>
                </a:rPr>
                <a:t>1934</a:t>
              </a:r>
              <a:endParaRPr lang="en-GB" altLang="en-US" sz="2400">
                <a:latin typeface="Times" panose="02020603050405020304" pitchFamily="18" charset="0"/>
              </a:endParaRPr>
            </a:p>
          </p:txBody>
        </p:sp>
        <p:sp>
          <p:nvSpPr>
            <p:cNvPr id="63511" name="Rectangle 23"/>
            <p:cNvSpPr>
              <a:spLocks noChangeArrowheads="1"/>
            </p:cNvSpPr>
            <p:nvPr/>
          </p:nvSpPr>
          <p:spPr bwMode="auto">
            <a:xfrm>
              <a:off x="1350" y="993"/>
              <a:ext cx="57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i="1">
                  <a:solidFill>
                    <a:srgbClr val="000000"/>
                  </a:solidFill>
                  <a:latin typeface="Times" panose="02020603050405020304" pitchFamily="18" charset="0"/>
                </a:rPr>
                <a:t>index in </a:t>
              </a:r>
              <a:endParaRPr lang="en-GB" altLang="en-US" sz="2400">
                <a:latin typeface="Times" panose="02020603050405020304" pitchFamily="18" charset="0"/>
              </a:endParaRPr>
            </a:p>
          </p:txBody>
        </p:sp>
        <p:sp>
          <p:nvSpPr>
            <p:cNvPr id="63512" name="Rectangle 24"/>
            <p:cNvSpPr>
              <a:spLocks noChangeArrowheads="1"/>
            </p:cNvSpPr>
            <p:nvPr/>
          </p:nvSpPr>
          <p:spPr bwMode="auto">
            <a:xfrm>
              <a:off x="1350" y="1155"/>
              <a:ext cx="116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i="1">
                  <a:solidFill>
                    <a:srgbClr val="000000"/>
                  </a:solidFill>
                  <a:latin typeface="Times" panose="02020603050405020304" pitchFamily="18" charset="0"/>
                </a:rPr>
                <a:t>sequence of bytes</a:t>
              </a:r>
              <a:endParaRPr lang="en-GB" altLang="en-US" sz="2400">
                <a:latin typeface="Times" panose="02020603050405020304" pitchFamily="18" charset="0"/>
              </a:endParaRPr>
            </a:p>
          </p:txBody>
        </p:sp>
        <p:sp>
          <p:nvSpPr>
            <p:cNvPr id="63513" name="Rectangle 25"/>
            <p:cNvSpPr>
              <a:spLocks noChangeArrowheads="1"/>
            </p:cNvSpPr>
            <p:nvPr/>
          </p:nvSpPr>
          <p:spPr bwMode="auto">
            <a:xfrm>
              <a:off x="2990" y="1155"/>
              <a:ext cx="47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a:solidFill>
                    <a:srgbClr val="000000"/>
                  </a:solidFill>
                  <a:latin typeface="Times" panose="02020603050405020304" pitchFamily="18" charset="0"/>
                </a:rPr>
                <a:t>4 bytes</a:t>
              </a:r>
              <a:endParaRPr lang="en-GB" altLang="en-US" sz="2400">
                <a:latin typeface="Times" panose="02020603050405020304" pitchFamily="18" charset="0"/>
              </a:endParaRPr>
            </a:p>
          </p:txBody>
        </p:sp>
        <p:sp>
          <p:nvSpPr>
            <p:cNvPr id="63514" name="Freeform 26"/>
            <p:cNvSpPr>
              <a:spLocks/>
            </p:cNvSpPr>
            <p:nvPr/>
          </p:nvSpPr>
          <p:spPr bwMode="auto">
            <a:xfrm>
              <a:off x="2607" y="1192"/>
              <a:ext cx="89" cy="59"/>
            </a:xfrm>
            <a:custGeom>
              <a:avLst/>
              <a:gdLst>
                <a:gd name="T0" fmla="*/ 89 w 89"/>
                <a:gd name="T1" fmla="*/ 30 h 59"/>
                <a:gd name="T2" fmla="*/ 89 w 89"/>
                <a:gd name="T3" fmla="*/ 59 h 59"/>
                <a:gd name="T4" fmla="*/ 0 w 89"/>
                <a:gd name="T5" fmla="*/ 30 h 59"/>
                <a:gd name="T6" fmla="*/ 89 w 89"/>
                <a:gd name="T7" fmla="*/ 0 h 59"/>
                <a:gd name="T8" fmla="*/ 89 w 89"/>
                <a:gd name="T9" fmla="*/ 3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59">
                  <a:moveTo>
                    <a:pt x="89" y="30"/>
                  </a:moveTo>
                  <a:lnTo>
                    <a:pt x="89" y="59"/>
                  </a:lnTo>
                  <a:lnTo>
                    <a:pt x="0" y="30"/>
                  </a:lnTo>
                  <a:lnTo>
                    <a:pt x="89" y="0"/>
                  </a:lnTo>
                  <a:lnTo>
                    <a:pt x="89" y="30"/>
                  </a:lnTo>
                  <a:close/>
                </a:path>
              </a:pathLst>
            </a:custGeom>
            <a:solidFill>
              <a:srgbClr val="000000"/>
            </a:solidFill>
            <a:ln w="34925">
              <a:solidFill>
                <a:srgbClr val="000000"/>
              </a:solidFill>
              <a:prstDash val="solid"/>
              <a:round/>
              <a:headEnd/>
              <a:tailEnd/>
            </a:ln>
          </p:spPr>
          <p:txBody>
            <a:bodyPr/>
            <a:lstStyle/>
            <a:p>
              <a:endParaRPr lang="en-US"/>
            </a:p>
          </p:txBody>
        </p:sp>
        <p:sp>
          <p:nvSpPr>
            <p:cNvPr id="63515" name="Line 27"/>
            <p:cNvSpPr>
              <a:spLocks noChangeShapeType="1"/>
            </p:cNvSpPr>
            <p:nvPr/>
          </p:nvSpPr>
          <p:spPr bwMode="auto">
            <a:xfrm flipH="1">
              <a:off x="2711" y="1222"/>
              <a:ext cx="103" cy="1"/>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516" name="Freeform 28"/>
            <p:cNvSpPr>
              <a:spLocks/>
            </p:cNvSpPr>
            <p:nvPr/>
          </p:nvSpPr>
          <p:spPr bwMode="auto">
            <a:xfrm>
              <a:off x="3655" y="1207"/>
              <a:ext cx="89" cy="59"/>
            </a:xfrm>
            <a:custGeom>
              <a:avLst/>
              <a:gdLst>
                <a:gd name="T0" fmla="*/ 0 w 89"/>
                <a:gd name="T1" fmla="*/ 30 h 59"/>
                <a:gd name="T2" fmla="*/ 0 w 89"/>
                <a:gd name="T3" fmla="*/ 0 h 59"/>
                <a:gd name="T4" fmla="*/ 89 w 89"/>
                <a:gd name="T5" fmla="*/ 30 h 59"/>
                <a:gd name="T6" fmla="*/ 0 w 89"/>
                <a:gd name="T7" fmla="*/ 59 h 59"/>
                <a:gd name="T8" fmla="*/ 0 w 89"/>
                <a:gd name="T9" fmla="*/ 3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59">
                  <a:moveTo>
                    <a:pt x="0" y="30"/>
                  </a:moveTo>
                  <a:lnTo>
                    <a:pt x="0" y="0"/>
                  </a:lnTo>
                  <a:lnTo>
                    <a:pt x="89" y="30"/>
                  </a:lnTo>
                  <a:lnTo>
                    <a:pt x="0" y="59"/>
                  </a:lnTo>
                  <a:lnTo>
                    <a:pt x="0" y="30"/>
                  </a:lnTo>
                  <a:close/>
                </a:path>
              </a:pathLst>
            </a:custGeom>
            <a:solidFill>
              <a:srgbClr val="000000"/>
            </a:solidFill>
            <a:ln w="34925">
              <a:solidFill>
                <a:srgbClr val="000000"/>
              </a:solidFill>
              <a:prstDash val="solid"/>
              <a:round/>
              <a:headEnd/>
              <a:tailEnd/>
            </a:ln>
          </p:spPr>
          <p:txBody>
            <a:bodyPr/>
            <a:lstStyle/>
            <a:p>
              <a:endParaRPr lang="en-US"/>
            </a:p>
          </p:txBody>
        </p:sp>
        <p:sp>
          <p:nvSpPr>
            <p:cNvPr id="63517" name="Line 29"/>
            <p:cNvSpPr>
              <a:spLocks noChangeShapeType="1"/>
            </p:cNvSpPr>
            <p:nvPr/>
          </p:nvSpPr>
          <p:spPr bwMode="auto">
            <a:xfrm>
              <a:off x="3508" y="1237"/>
              <a:ext cx="133" cy="1"/>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518" name="Rectangle 30"/>
            <p:cNvSpPr>
              <a:spLocks noChangeArrowheads="1"/>
            </p:cNvSpPr>
            <p:nvPr/>
          </p:nvSpPr>
          <p:spPr bwMode="auto">
            <a:xfrm>
              <a:off x="3977" y="978"/>
              <a:ext cx="39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i="1">
                  <a:solidFill>
                    <a:srgbClr val="000000"/>
                  </a:solidFill>
                  <a:latin typeface="Times" panose="02020603050405020304" pitchFamily="18" charset="0"/>
                </a:rPr>
                <a:t>notes </a:t>
              </a:r>
              <a:endParaRPr lang="en-GB" altLang="en-US" sz="2400">
                <a:latin typeface="Times" panose="02020603050405020304" pitchFamily="18" charset="0"/>
              </a:endParaRPr>
            </a:p>
          </p:txBody>
        </p:sp>
        <p:sp>
          <p:nvSpPr>
            <p:cNvPr id="63519" name="Rectangle 31"/>
            <p:cNvSpPr>
              <a:spLocks noChangeArrowheads="1"/>
            </p:cNvSpPr>
            <p:nvPr/>
          </p:nvSpPr>
          <p:spPr bwMode="auto">
            <a:xfrm>
              <a:off x="3977" y="1125"/>
              <a:ext cx="116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i="1">
                  <a:solidFill>
                    <a:srgbClr val="000000"/>
                  </a:solidFill>
                  <a:latin typeface="Times" panose="02020603050405020304" pitchFamily="18" charset="0"/>
                </a:rPr>
                <a:t>on representation</a:t>
              </a:r>
              <a:endParaRPr lang="en-GB" altLang="en-US" sz="2400">
                <a:latin typeface="Times" panose="02020603050405020304" pitchFamily="18" charset="0"/>
              </a:endParaRPr>
            </a:p>
          </p:txBody>
        </p:sp>
        <p:sp>
          <p:nvSpPr>
            <p:cNvPr id="63520" name="Rectangle 32"/>
            <p:cNvSpPr>
              <a:spLocks noChangeArrowheads="1"/>
            </p:cNvSpPr>
            <p:nvPr/>
          </p:nvSpPr>
          <p:spPr bwMode="auto">
            <a:xfrm>
              <a:off x="3958" y="1362"/>
              <a:ext cx="101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i="1">
                  <a:solidFill>
                    <a:srgbClr val="000000"/>
                  </a:solidFill>
                  <a:latin typeface="Times" panose="02020603050405020304" pitchFamily="18" charset="0"/>
                </a:rPr>
                <a:t>length of string</a:t>
              </a:r>
              <a:endParaRPr lang="en-GB" altLang="en-US" sz="2400">
                <a:latin typeface="Times" panose="02020603050405020304" pitchFamily="18" charset="0"/>
              </a:endParaRPr>
            </a:p>
          </p:txBody>
        </p:sp>
        <p:sp>
          <p:nvSpPr>
            <p:cNvPr id="63521" name="Rectangle 33"/>
            <p:cNvSpPr>
              <a:spLocks noChangeArrowheads="1"/>
            </p:cNvSpPr>
            <p:nvPr/>
          </p:nvSpPr>
          <p:spPr bwMode="auto">
            <a:xfrm>
              <a:off x="3958" y="1627"/>
              <a:ext cx="49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i="1">
                  <a:solidFill>
                    <a:srgbClr val="000000"/>
                  </a:solidFill>
                  <a:latin typeface="Times" panose="02020603050405020304" pitchFamily="18" charset="0"/>
                </a:rPr>
                <a:t>‘Smith’</a:t>
              </a:r>
              <a:endParaRPr lang="en-GB" altLang="en-US" sz="2400">
                <a:latin typeface="Times" panose="02020603050405020304" pitchFamily="18" charset="0"/>
              </a:endParaRPr>
            </a:p>
          </p:txBody>
        </p:sp>
        <p:sp>
          <p:nvSpPr>
            <p:cNvPr id="63522" name="Rectangle 34"/>
            <p:cNvSpPr>
              <a:spLocks noChangeArrowheads="1"/>
            </p:cNvSpPr>
            <p:nvPr/>
          </p:nvSpPr>
          <p:spPr bwMode="auto">
            <a:xfrm>
              <a:off x="3958" y="2055"/>
              <a:ext cx="101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i="1">
                  <a:solidFill>
                    <a:srgbClr val="000000"/>
                  </a:solidFill>
                  <a:latin typeface="Times" panose="02020603050405020304" pitchFamily="18" charset="0"/>
                </a:rPr>
                <a:t>length of string</a:t>
              </a:r>
              <a:endParaRPr lang="en-GB" altLang="en-US" sz="2400">
                <a:latin typeface="Times" panose="02020603050405020304" pitchFamily="18" charset="0"/>
              </a:endParaRPr>
            </a:p>
          </p:txBody>
        </p:sp>
        <p:sp>
          <p:nvSpPr>
            <p:cNvPr id="63523" name="Rectangle 35"/>
            <p:cNvSpPr>
              <a:spLocks noChangeArrowheads="1"/>
            </p:cNvSpPr>
            <p:nvPr/>
          </p:nvSpPr>
          <p:spPr bwMode="auto">
            <a:xfrm>
              <a:off x="3958" y="2277"/>
              <a:ext cx="62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i="1">
                  <a:solidFill>
                    <a:srgbClr val="000000"/>
                  </a:solidFill>
                  <a:latin typeface="Times" panose="02020603050405020304" pitchFamily="18" charset="0"/>
                </a:rPr>
                <a:t>‘London’</a:t>
              </a:r>
              <a:endParaRPr lang="en-GB" altLang="en-US" sz="2400">
                <a:latin typeface="Times" panose="02020603050405020304" pitchFamily="18" charset="0"/>
              </a:endParaRPr>
            </a:p>
          </p:txBody>
        </p:sp>
        <p:sp>
          <p:nvSpPr>
            <p:cNvPr id="63524" name="Rectangle 36"/>
            <p:cNvSpPr>
              <a:spLocks noChangeArrowheads="1"/>
            </p:cNvSpPr>
            <p:nvPr/>
          </p:nvSpPr>
          <p:spPr bwMode="auto">
            <a:xfrm>
              <a:off x="3958" y="2705"/>
              <a:ext cx="93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900" i="1">
                  <a:solidFill>
                    <a:srgbClr val="000000"/>
                  </a:solidFill>
                  <a:latin typeface="Times" panose="02020603050405020304" pitchFamily="18" charset="0"/>
                </a:rPr>
                <a:t>unsigned long</a:t>
              </a:r>
              <a:endParaRPr lang="en-GB" altLang="en-US" sz="2400">
                <a:latin typeface="Times" panose="02020603050405020304" pitchFamily="18" charset="0"/>
              </a:endParaRPr>
            </a:p>
          </p:txBody>
        </p:sp>
        <p:sp>
          <p:nvSpPr>
            <p:cNvPr id="63525" name="Line 37"/>
            <p:cNvSpPr>
              <a:spLocks noChangeShapeType="1"/>
            </p:cNvSpPr>
            <p:nvPr/>
          </p:nvSpPr>
          <p:spPr bwMode="auto">
            <a:xfrm>
              <a:off x="1249" y="1576"/>
              <a:ext cx="2539" cy="1"/>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526" name="Line 38"/>
            <p:cNvSpPr>
              <a:spLocks noChangeShapeType="1"/>
            </p:cNvSpPr>
            <p:nvPr/>
          </p:nvSpPr>
          <p:spPr bwMode="auto">
            <a:xfrm>
              <a:off x="1249" y="1783"/>
              <a:ext cx="2539" cy="1"/>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527" name="Line 39"/>
            <p:cNvSpPr>
              <a:spLocks noChangeShapeType="1"/>
            </p:cNvSpPr>
            <p:nvPr/>
          </p:nvSpPr>
          <p:spPr bwMode="auto">
            <a:xfrm>
              <a:off x="1279" y="1990"/>
              <a:ext cx="2539" cy="1"/>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528" name="Line 40"/>
            <p:cNvSpPr>
              <a:spLocks noChangeShapeType="1"/>
            </p:cNvSpPr>
            <p:nvPr/>
          </p:nvSpPr>
          <p:spPr bwMode="auto">
            <a:xfrm>
              <a:off x="1279" y="2226"/>
              <a:ext cx="2539" cy="1"/>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529" name="Line 41"/>
            <p:cNvSpPr>
              <a:spLocks noChangeShapeType="1"/>
            </p:cNvSpPr>
            <p:nvPr/>
          </p:nvSpPr>
          <p:spPr bwMode="auto">
            <a:xfrm>
              <a:off x="1279" y="2432"/>
              <a:ext cx="2539" cy="1"/>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530" name="Line 42"/>
            <p:cNvSpPr>
              <a:spLocks noChangeShapeType="1"/>
            </p:cNvSpPr>
            <p:nvPr/>
          </p:nvSpPr>
          <p:spPr bwMode="auto">
            <a:xfrm>
              <a:off x="1264" y="2639"/>
              <a:ext cx="2539" cy="1"/>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531" name="Line 43"/>
            <p:cNvSpPr>
              <a:spLocks noChangeShapeType="1"/>
            </p:cNvSpPr>
            <p:nvPr/>
          </p:nvSpPr>
          <p:spPr bwMode="auto">
            <a:xfrm>
              <a:off x="2548" y="1355"/>
              <a:ext cx="1" cy="1520"/>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600" dirty="0"/>
              <a:t>Copyright 2020 Clark Elliott</a:t>
            </a:r>
          </a:p>
        </p:txBody>
      </p:sp>
      <p:sp>
        <p:nvSpPr>
          <p:cNvPr id="64515" name="Rectangle 2"/>
          <p:cNvSpPr>
            <a:spLocks noGrp="1" noChangeArrowheads="1"/>
          </p:cNvSpPr>
          <p:nvPr>
            <p:ph type="title" idx="4294967295"/>
          </p:nvPr>
        </p:nvSpPr>
        <p:spPr/>
        <p:txBody>
          <a:bodyPr/>
          <a:lstStyle/>
          <a:p>
            <a:pPr eaLnBrk="1" hangingPunct="1"/>
            <a:r>
              <a:rPr lang="en-US" altLang="en-US" sz="4000">
                <a:solidFill>
                  <a:srgbClr val="FF0066"/>
                </a:solidFill>
              </a:rPr>
              <a:t>Java serialization</a:t>
            </a:r>
          </a:p>
        </p:txBody>
      </p:sp>
      <p:sp>
        <p:nvSpPr>
          <p:cNvPr id="64516" name="Rectangle 3"/>
          <p:cNvSpPr>
            <a:spLocks noGrp="1" noChangeArrowheads="1"/>
          </p:cNvSpPr>
          <p:nvPr>
            <p:ph type="body" idx="4294967295"/>
          </p:nvPr>
        </p:nvSpPr>
        <p:spPr/>
        <p:txBody>
          <a:bodyPr/>
          <a:lstStyle/>
          <a:p>
            <a:pPr eaLnBrk="1" hangingPunct="1">
              <a:lnSpc>
                <a:spcPct val="80000"/>
              </a:lnSpc>
            </a:pPr>
            <a:r>
              <a:rPr lang="en-US" altLang="en-US" sz="2400" dirty="0"/>
              <a:t>When objects refer to other necessary objects, they have to be included as well.</a:t>
            </a:r>
          </a:p>
          <a:p>
            <a:pPr eaLnBrk="1" hangingPunct="1">
              <a:lnSpc>
                <a:spcPct val="80000"/>
              </a:lnSpc>
            </a:pPr>
            <a:endParaRPr lang="en-US" altLang="en-US" sz="2400" dirty="0"/>
          </a:p>
          <a:p>
            <a:pPr eaLnBrk="1" hangingPunct="1">
              <a:lnSpc>
                <a:spcPct val="80000"/>
              </a:lnSpc>
            </a:pPr>
            <a:r>
              <a:rPr lang="en-US" altLang="en-US" sz="2400" dirty="0"/>
              <a:t>Version checking is performed – often very important in </a:t>
            </a:r>
            <a:r>
              <a:rPr lang="en-US" altLang="en-US" sz="2400" dirty="0" err="1"/>
              <a:t>DSes</a:t>
            </a:r>
            <a:r>
              <a:rPr lang="en-US" altLang="en-US" sz="2400" dirty="0"/>
              <a:t>, when services and clients can go off line.</a:t>
            </a:r>
          </a:p>
          <a:p>
            <a:pPr eaLnBrk="1" hangingPunct="1">
              <a:lnSpc>
                <a:spcPct val="80000"/>
              </a:lnSpc>
            </a:pPr>
            <a:endParaRPr lang="en-US" altLang="en-US" sz="2400" dirty="0"/>
          </a:p>
          <a:p>
            <a:pPr eaLnBrk="1" hangingPunct="1">
              <a:lnSpc>
                <a:spcPct val="80000"/>
              </a:lnSpc>
            </a:pPr>
            <a:r>
              <a:rPr lang="en-US" altLang="en-US" sz="2400" dirty="0"/>
              <a:t>Class information is written, followed by types, and names of instance variables.</a:t>
            </a:r>
          </a:p>
          <a:p>
            <a:pPr eaLnBrk="1" hangingPunct="1">
              <a:lnSpc>
                <a:spcPct val="80000"/>
              </a:lnSpc>
            </a:pPr>
            <a:endParaRPr lang="en-US" altLang="en-US" sz="2400" dirty="0"/>
          </a:p>
          <a:p>
            <a:pPr eaLnBrk="1" hangingPunct="1">
              <a:lnSpc>
                <a:spcPct val="80000"/>
              </a:lnSpc>
            </a:pPr>
            <a:r>
              <a:rPr lang="en-US" altLang="en-US" sz="2400" dirty="0"/>
              <a:t>References are serialized as </a:t>
            </a:r>
            <a:r>
              <a:rPr lang="en-US" altLang="en-US" sz="2400" i="1" dirty="0"/>
              <a:t>handles </a:t>
            </a:r>
            <a:r>
              <a:rPr lang="en-US" altLang="en-US" sz="2400" dirty="0"/>
              <a:t>referring to an object within the serialized form. The object is written just once. Thereafter the object is not written, just the handle.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GB" altLang="en-US" sz="2800"/>
              <a:t>Figure 4.9</a:t>
            </a:r>
            <a:br>
              <a:rPr lang="en-GB" altLang="en-US" sz="2800"/>
            </a:br>
            <a:r>
              <a:rPr lang="en-GB" altLang="en-US" sz="2800"/>
              <a:t>Indication of Java serialized form</a:t>
            </a:r>
          </a:p>
        </p:txBody>
      </p:sp>
      <p:grpSp>
        <p:nvGrpSpPr>
          <p:cNvPr id="65539" name="Group 3"/>
          <p:cNvGrpSpPr>
            <a:grpSpLocks/>
          </p:cNvGrpSpPr>
          <p:nvPr/>
        </p:nvGrpSpPr>
        <p:grpSpPr bwMode="auto">
          <a:xfrm>
            <a:off x="2009776" y="2320926"/>
            <a:ext cx="8342441" cy="2403475"/>
            <a:chOff x="331" y="1462"/>
            <a:chExt cx="5694" cy="1514"/>
          </a:xfrm>
        </p:grpSpPr>
        <p:sp>
          <p:nvSpPr>
            <p:cNvPr id="65540" name="Rectangle 4"/>
            <p:cNvSpPr>
              <a:spLocks noChangeArrowheads="1"/>
            </p:cNvSpPr>
            <p:nvPr/>
          </p:nvSpPr>
          <p:spPr bwMode="auto">
            <a:xfrm>
              <a:off x="912" y="2793"/>
              <a:ext cx="4825"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800">
                <a:latin typeface="Times New Roman" panose="02020603050405020304" pitchFamily="18" charset="0"/>
              </a:endParaRPr>
            </a:p>
          </p:txBody>
        </p:sp>
        <p:sp>
          <p:nvSpPr>
            <p:cNvPr id="65541" name="Rectangle 5"/>
            <p:cNvSpPr>
              <a:spLocks noChangeArrowheads="1"/>
            </p:cNvSpPr>
            <p:nvPr/>
          </p:nvSpPr>
          <p:spPr bwMode="auto">
            <a:xfrm>
              <a:off x="331" y="2802"/>
              <a:ext cx="561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solidFill>
                    <a:srgbClr val="000000"/>
                  </a:solidFill>
                </a:rPr>
                <a:t>The true serialized form contains additional type markers; h0 and h1 are handles</a:t>
              </a:r>
              <a:endParaRPr lang="en-GB" altLang="en-US" sz="2000"/>
            </a:p>
          </p:txBody>
        </p:sp>
        <p:sp>
          <p:nvSpPr>
            <p:cNvPr id="65542" name="Rectangle 6"/>
            <p:cNvSpPr>
              <a:spLocks noChangeArrowheads="1"/>
            </p:cNvSpPr>
            <p:nvPr/>
          </p:nvSpPr>
          <p:spPr bwMode="auto">
            <a:xfrm>
              <a:off x="352" y="1704"/>
              <a:ext cx="3797" cy="949"/>
            </a:xfrm>
            <a:prstGeom prst="rect">
              <a:avLst/>
            </a:prstGeom>
            <a:noFill/>
            <a:ln w="365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800">
                <a:latin typeface="Times New Roman" panose="02020603050405020304" pitchFamily="18" charset="0"/>
              </a:endParaRPr>
            </a:p>
          </p:txBody>
        </p:sp>
        <p:sp>
          <p:nvSpPr>
            <p:cNvPr id="65543" name="Line 7"/>
            <p:cNvSpPr>
              <a:spLocks noChangeShapeType="1"/>
            </p:cNvSpPr>
            <p:nvPr/>
          </p:nvSpPr>
          <p:spPr bwMode="auto">
            <a:xfrm>
              <a:off x="352" y="1953"/>
              <a:ext cx="3782" cy="1"/>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5544" name="Line 8"/>
            <p:cNvSpPr>
              <a:spLocks noChangeShapeType="1"/>
            </p:cNvSpPr>
            <p:nvPr/>
          </p:nvSpPr>
          <p:spPr bwMode="auto">
            <a:xfrm>
              <a:off x="352" y="2389"/>
              <a:ext cx="3782" cy="1"/>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5545" name="Line 9"/>
            <p:cNvSpPr>
              <a:spLocks noChangeShapeType="1"/>
            </p:cNvSpPr>
            <p:nvPr/>
          </p:nvSpPr>
          <p:spPr bwMode="auto">
            <a:xfrm>
              <a:off x="912" y="1704"/>
              <a:ext cx="1" cy="934"/>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5546" name="Line 10"/>
            <p:cNvSpPr>
              <a:spLocks noChangeShapeType="1"/>
            </p:cNvSpPr>
            <p:nvPr/>
          </p:nvSpPr>
          <p:spPr bwMode="auto">
            <a:xfrm>
              <a:off x="2998" y="1704"/>
              <a:ext cx="1" cy="934"/>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5547" name="Line 11"/>
            <p:cNvSpPr>
              <a:spLocks noChangeShapeType="1"/>
            </p:cNvSpPr>
            <p:nvPr/>
          </p:nvSpPr>
          <p:spPr bwMode="auto">
            <a:xfrm>
              <a:off x="1846" y="1953"/>
              <a:ext cx="1" cy="685"/>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5548" name="Rectangle 12"/>
            <p:cNvSpPr>
              <a:spLocks noChangeArrowheads="1"/>
            </p:cNvSpPr>
            <p:nvPr/>
          </p:nvSpPr>
          <p:spPr bwMode="auto">
            <a:xfrm>
              <a:off x="1641" y="1493"/>
              <a:ext cx="107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solidFill>
                    <a:srgbClr val="000000"/>
                  </a:solidFill>
                  <a:latin typeface="Times" panose="02020603050405020304" pitchFamily="18" charset="0"/>
                </a:rPr>
                <a:t>Serialized values</a:t>
              </a:r>
              <a:endParaRPr lang="en-GB" altLang="en-US" sz="2000">
                <a:latin typeface="Times" panose="02020603050405020304" pitchFamily="18" charset="0"/>
              </a:endParaRPr>
            </a:p>
          </p:txBody>
        </p:sp>
        <p:sp>
          <p:nvSpPr>
            <p:cNvPr id="65549" name="Rectangle 13"/>
            <p:cNvSpPr>
              <a:spLocks noChangeArrowheads="1"/>
            </p:cNvSpPr>
            <p:nvPr/>
          </p:nvSpPr>
          <p:spPr bwMode="auto">
            <a:xfrm>
              <a:off x="447" y="1727"/>
              <a:ext cx="42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solidFill>
                    <a:srgbClr val="000000"/>
                  </a:solidFill>
                  <a:latin typeface="Times" panose="02020603050405020304" pitchFamily="18" charset="0"/>
                </a:rPr>
                <a:t>Person</a:t>
              </a:r>
              <a:endParaRPr lang="en-GB" altLang="en-US" sz="2000">
                <a:latin typeface="Times" panose="02020603050405020304" pitchFamily="18" charset="0"/>
              </a:endParaRPr>
            </a:p>
          </p:txBody>
        </p:sp>
        <p:sp>
          <p:nvSpPr>
            <p:cNvPr id="65550" name="Rectangle 14"/>
            <p:cNvSpPr>
              <a:spLocks noChangeArrowheads="1"/>
            </p:cNvSpPr>
            <p:nvPr/>
          </p:nvSpPr>
          <p:spPr bwMode="auto">
            <a:xfrm>
              <a:off x="447" y="2085"/>
              <a:ext cx="7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solidFill>
                    <a:srgbClr val="000000"/>
                  </a:solidFill>
                  <a:latin typeface="Times" panose="02020603050405020304" pitchFamily="18" charset="0"/>
                </a:rPr>
                <a:t>3</a:t>
              </a:r>
              <a:endParaRPr lang="en-GB" altLang="en-US" sz="2000">
                <a:latin typeface="Times" panose="02020603050405020304" pitchFamily="18" charset="0"/>
              </a:endParaRPr>
            </a:p>
          </p:txBody>
        </p:sp>
        <p:sp>
          <p:nvSpPr>
            <p:cNvPr id="65551" name="Rectangle 15"/>
            <p:cNvSpPr>
              <a:spLocks noChangeArrowheads="1"/>
            </p:cNvSpPr>
            <p:nvPr/>
          </p:nvSpPr>
          <p:spPr bwMode="auto">
            <a:xfrm>
              <a:off x="447" y="2427"/>
              <a:ext cx="31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solidFill>
                    <a:srgbClr val="000000"/>
                  </a:solidFill>
                  <a:latin typeface="Times" panose="02020603050405020304" pitchFamily="18" charset="0"/>
                </a:rPr>
                <a:t>1934</a:t>
              </a:r>
              <a:endParaRPr lang="en-GB" altLang="en-US" sz="2000">
                <a:latin typeface="Times" panose="02020603050405020304" pitchFamily="18" charset="0"/>
              </a:endParaRPr>
            </a:p>
          </p:txBody>
        </p:sp>
        <p:sp>
          <p:nvSpPr>
            <p:cNvPr id="65552" name="Rectangle 16"/>
            <p:cNvSpPr>
              <a:spLocks noChangeArrowheads="1"/>
            </p:cNvSpPr>
            <p:nvPr/>
          </p:nvSpPr>
          <p:spPr bwMode="auto">
            <a:xfrm>
              <a:off x="1350" y="1742"/>
              <a:ext cx="146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solidFill>
                    <a:srgbClr val="000000"/>
                  </a:solidFill>
                  <a:latin typeface="Times" panose="02020603050405020304" pitchFamily="18" charset="0"/>
                </a:rPr>
                <a:t> 8-byte version number</a:t>
              </a:r>
              <a:endParaRPr lang="en-GB" altLang="en-US" sz="2000">
                <a:latin typeface="Times" panose="02020603050405020304" pitchFamily="18" charset="0"/>
              </a:endParaRPr>
            </a:p>
          </p:txBody>
        </p:sp>
        <p:sp>
          <p:nvSpPr>
            <p:cNvPr id="65553" name="Rectangle 17"/>
            <p:cNvSpPr>
              <a:spLocks noChangeArrowheads="1"/>
            </p:cNvSpPr>
            <p:nvPr/>
          </p:nvSpPr>
          <p:spPr bwMode="auto">
            <a:xfrm>
              <a:off x="1163" y="2069"/>
              <a:ext cx="47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solidFill>
                    <a:srgbClr val="000000"/>
                  </a:solidFill>
                  <a:latin typeface="Times" panose="02020603050405020304" pitchFamily="18" charset="0"/>
                </a:rPr>
                <a:t>int year</a:t>
              </a:r>
              <a:endParaRPr lang="en-GB" altLang="en-US" sz="2000">
                <a:latin typeface="Times" panose="02020603050405020304" pitchFamily="18" charset="0"/>
              </a:endParaRPr>
            </a:p>
          </p:txBody>
        </p:sp>
        <p:sp>
          <p:nvSpPr>
            <p:cNvPr id="65554" name="Rectangle 18"/>
            <p:cNvSpPr>
              <a:spLocks noChangeArrowheads="1"/>
            </p:cNvSpPr>
            <p:nvPr/>
          </p:nvSpPr>
          <p:spPr bwMode="auto">
            <a:xfrm>
              <a:off x="1163" y="2427"/>
              <a:ext cx="49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solidFill>
                    <a:srgbClr val="000000"/>
                  </a:solidFill>
                  <a:latin typeface="Times" panose="02020603050405020304" pitchFamily="18" charset="0"/>
                </a:rPr>
                <a:t>5 Smith</a:t>
              </a:r>
              <a:endParaRPr lang="en-GB" altLang="en-US" sz="2000">
                <a:latin typeface="Times" panose="02020603050405020304" pitchFamily="18" charset="0"/>
              </a:endParaRPr>
            </a:p>
          </p:txBody>
        </p:sp>
        <p:sp>
          <p:nvSpPr>
            <p:cNvPr id="65555" name="Rectangle 19"/>
            <p:cNvSpPr>
              <a:spLocks noChangeArrowheads="1"/>
            </p:cNvSpPr>
            <p:nvPr/>
          </p:nvSpPr>
          <p:spPr bwMode="auto">
            <a:xfrm>
              <a:off x="1897" y="1991"/>
              <a:ext cx="109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dirty="0" err="1">
                  <a:solidFill>
                    <a:srgbClr val="000000"/>
                  </a:solidFill>
                  <a:latin typeface="Times" panose="02020603050405020304" pitchFamily="18" charset="0"/>
                </a:rPr>
                <a:t>java.lang.String</a:t>
              </a:r>
              <a:endParaRPr lang="en-GB" altLang="en-US" sz="2000" dirty="0">
                <a:latin typeface="Times" panose="02020603050405020304" pitchFamily="18" charset="0"/>
              </a:endParaRPr>
            </a:p>
          </p:txBody>
        </p:sp>
        <p:sp>
          <p:nvSpPr>
            <p:cNvPr id="65556" name="Rectangle 20"/>
            <p:cNvSpPr>
              <a:spLocks noChangeArrowheads="1"/>
            </p:cNvSpPr>
            <p:nvPr/>
          </p:nvSpPr>
          <p:spPr bwMode="auto">
            <a:xfrm>
              <a:off x="1983" y="2147"/>
              <a:ext cx="38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dirty="0">
                  <a:solidFill>
                    <a:srgbClr val="000000"/>
                  </a:solidFill>
                  <a:latin typeface="Times" panose="02020603050405020304" pitchFamily="18" charset="0"/>
                </a:rPr>
                <a:t>name:</a:t>
              </a:r>
              <a:endParaRPr lang="en-GB" altLang="en-US" sz="2000" dirty="0">
                <a:latin typeface="Times" panose="02020603050405020304" pitchFamily="18" charset="0"/>
              </a:endParaRPr>
            </a:p>
          </p:txBody>
        </p:sp>
        <p:sp>
          <p:nvSpPr>
            <p:cNvPr id="65557" name="Rectangle 21"/>
            <p:cNvSpPr>
              <a:spLocks noChangeArrowheads="1"/>
            </p:cNvSpPr>
            <p:nvPr/>
          </p:nvSpPr>
          <p:spPr bwMode="auto">
            <a:xfrm>
              <a:off x="1983" y="2427"/>
              <a:ext cx="60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solidFill>
                    <a:srgbClr val="000000"/>
                  </a:solidFill>
                  <a:latin typeface="Times" panose="02020603050405020304" pitchFamily="18" charset="0"/>
                </a:rPr>
                <a:t>6 London</a:t>
              </a:r>
              <a:endParaRPr lang="en-GB" altLang="en-US" sz="2000">
                <a:latin typeface="Times" panose="02020603050405020304" pitchFamily="18" charset="0"/>
              </a:endParaRPr>
            </a:p>
          </p:txBody>
        </p:sp>
        <p:sp>
          <p:nvSpPr>
            <p:cNvPr id="65558" name="Rectangle 22"/>
            <p:cNvSpPr>
              <a:spLocks noChangeArrowheads="1"/>
            </p:cNvSpPr>
            <p:nvPr/>
          </p:nvSpPr>
          <p:spPr bwMode="auto">
            <a:xfrm>
              <a:off x="3114" y="1742"/>
              <a:ext cx="1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solidFill>
                    <a:srgbClr val="000000"/>
                  </a:solidFill>
                  <a:latin typeface="Times" panose="02020603050405020304" pitchFamily="18" charset="0"/>
                </a:rPr>
                <a:t>h0</a:t>
              </a:r>
              <a:endParaRPr lang="en-GB" altLang="en-US" sz="2000">
                <a:latin typeface="Times" panose="02020603050405020304" pitchFamily="18" charset="0"/>
              </a:endParaRPr>
            </a:p>
          </p:txBody>
        </p:sp>
        <p:sp>
          <p:nvSpPr>
            <p:cNvPr id="65559" name="Rectangle 23"/>
            <p:cNvSpPr>
              <a:spLocks noChangeArrowheads="1"/>
            </p:cNvSpPr>
            <p:nvPr/>
          </p:nvSpPr>
          <p:spPr bwMode="auto">
            <a:xfrm>
              <a:off x="3114" y="2023"/>
              <a:ext cx="99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solidFill>
                    <a:srgbClr val="000000"/>
                  </a:solidFill>
                  <a:latin typeface="Times" panose="02020603050405020304" pitchFamily="18" charset="0"/>
                </a:rPr>
                <a:t>java.lang.String</a:t>
              </a:r>
              <a:endParaRPr lang="en-GB" altLang="en-US" sz="2000">
                <a:latin typeface="Times" panose="02020603050405020304" pitchFamily="18" charset="0"/>
              </a:endParaRPr>
            </a:p>
          </p:txBody>
        </p:sp>
        <p:sp>
          <p:nvSpPr>
            <p:cNvPr id="65560" name="Rectangle 24"/>
            <p:cNvSpPr>
              <a:spLocks noChangeArrowheads="1"/>
            </p:cNvSpPr>
            <p:nvPr/>
          </p:nvSpPr>
          <p:spPr bwMode="auto">
            <a:xfrm>
              <a:off x="3114" y="2178"/>
              <a:ext cx="37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solidFill>
                    <a:srgbClr val="000000"/>
                  </a:solidFill>
                  <a:latin typeface="Times" panose="02020603050405020304" pitchFamily="18" charset="0"/>
                </a:rPr>
                <a:t>place:</a:t>
              </a:r>
              <a:endParaRPr lang="en-GB" altLang="en-US" sz="2000">
                <a:latin typeface="Times" panose="02020603050405020304" pitchFamily="18" charset="0"/>
              </a:endParaRPr>
            </a:p>
          </p:txBody>
        </p:sp>
        <p:sp>
          <p:nvSpPr>
            <p:cNvPr id="65561" name="Rectangle 25"/>
            <p:cNvSpPr>
              <a:spLocks noChangeArrowheads="1"/>
            </p:cNvSpPr>
            <p:nvPr/>
          </p:nvSpPr>
          <p:spPr bwMode="auto">
            <a:xfrm>
              <a:off x="3114" y="2427"/>
              <a:ext cx="1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solidFill>
                    <a:srgbClr val="000000"/>
                  </a:solidFill>
                  <a:latin typeface="Times" panose="02020603050405020304" pitchFamily="18" charset="0"/>
                </a:rPr>
                <a:t>h1</a:t>
              </a:r>
              <a:endParaRPr lang="en-GB" altLang="en-US" sz="2000">
                <a:latin typeface="Times" panose="02020603050405020304" pitchFamily="18" charset="0"/>
              </a:endParaRPr>
            </a:p>
          </p:txBody>
        </p:sp>
        <p:sp>
          <p:nvSpPr>
            <p:cNvPr id="65562" name="Rectangle 26"/>
            <p:cNvSpPr>
              <a:spLocks noChangeArrowheads="1"/>
            </p:cNvSpPr>
            <p:nvPr/>
          </p:nvSpPr>
          <p:spPr bwMode="auto">
            <a:xfrm>
              <a:off x="4546" y="1462"/>
              <a:ext cx="7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solidFill>
                    <a:srgbClr val="000000"/>
                  </a:solidFill>
                  <a:latin typeface="Times" panose="02020603050405020304" pitchFamily="18" charset="0"/>
                </a:rPr>
                <a:t>Explanation</a:t>
              </a:r>
              <a:endParaRPr lang="en-GB" altLang="en-US" sz="2000">
                <a:latin typeface="Times" panose="02020603050405020304" pitchFamily="18" charset="0"/>
              </a:endParaRPr>
            </a:p>
          </p:txBody>
        </p:sp>
        <p:sp>
          <p:nvSpPr>
            <p:cNvPr id="65563" name="Rectangle 27"/>
            <p:cNvSpPr>
              <a:spLocks noChangeArrowheads="1"/>
            </p:cNvSpPr>
            <p:nvPr/>
          </p:nvSpPr>
          <p:spPr bwMode="auto">
            <a:xfrm>
              <a:off x="4266" y="1742"/>
              <a:ext cx="175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solidFill>
                    <a:srgbClr val="000000"/>
                  </a:solidFill>
                  <a:latin typeface="Times" panose="02020603050405020304" pitchFamily="18" charset="0"/>
                </a:rPr>
                <a:t>class name, version number</a:t>
              </a:r>
              <a:endParaRPr lang="en-GB" altLang="en-US" sz="2000">
                <a:latin typeface="Times" panose="02020603050405020304" pitchFamily="18" charset="0"/>
              </a:endParaRPr>
            </a:p>
          </p:txBody>
        </p:sp>
        <p:sp>
          <p:nvSpPr>
            <p:cNvPr id="65564" name="Rectangle 28"/>
            <p:cNvSpPr>
              <a:spLocks noChangeArrowheads="1"/>
            </p:cNvSpPr>
            <p:nvPr/>
          </p:nvSpPr>
          <p:spPr bwMode="auto">
            <a:xfrm>
              <a:off x="4266" y="2023"/>
              <a:ext cx="166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solidFill>
                    <a:srgbClr val="000000"/>
                  </a:solidFill>
                  <a:latin typeface="Times" panose="02020603050405020304" pitchFamily="18" charset="0"/>
                </a:rPr>
                <a:t>number, type and name of </a:t>
              </a:r>
              <a:endParaRPr lang="en-GB" altLang="en-US" sz="2000">
                <a:latin typeface="Times" panose="02020603050405020304" pitchFamily="18" charset="0"/>
              </a:endParaRPr>
            </a:p>
          </p:txBody>
        </p:sp>
        <p:sp>
          <p:nvSpPr>
            <p:cNvPr id="65565" name="Rectangle 29"/>
            <p:cNvSpPr>
              <a:spLocks noChangeArrowheads="1"/>
            </p:cNvSpPr>
            <p:nvPr/>
          </p:nvSpPr>
          <p:spPr bwMode="auto">
            <a:xfrm>
              <a:off x="4349" y="2178"/>
              <a:ext cx="119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solidFill>
                    <a:srgbClr val="000000"/>
                  </a:solidFill>
                  <a:latin typeface="Times" panose="02020603050405020304" pitchFamily="18" charset="0"/>
                </a:rPr>
                <a:t>instance variables </a:t>
              </a:r>
              <a:endParaRPr lang="en-GB" altLang="en-US" sz="2000">
                <a:latin typeface="Times" panose="02020603050405020304" pitchFamily="18" charset="0"/>
              </a:endParaRPr>
            </a:p>
          </p:txBody>
        </p:sp>
        <p:sp>
          <p:nvSpPr>
            <p:cNvPr id="65566" name="Rectangle 30"/>
            <p:cNvSpPr>
              <a:spLocks noChangeArrowheads="1"/>
            </p:cNvSpPr>
            <p:nvPr/>
          </p:nvSpPr>
          <p:spPr bwMode="auto">
            <a:xfrm>
              <a:off x="4266" y="2443"/>
              <a:ext cx="175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solidFill>
                    <a:srgbClr val="000000"/>
                  </a:solidFill>
                  <a:latin typeface="Times" panose="02020603050405020304" pitchFamily="18" charset="0"/>
                </a:rPr>
                <a:t>values of instance variables</a:t>
              </a:r>
              <a:endParaRPr lang="en-GB" altLang="en-US" sz="2000">
                <a:latin typeface="Times" panose="02020603050405020304" pitchFamily="18" charset="0"/>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66563" name="Rectangle 2"/>
          <p:cNvSpPr>
            <a:spLocks noGrp="1" noChangeArrowheads="1"/>
          </p:cNvSpPr>
          <p:nvPr>
            <p:ph type="title" idx="4294967295"/>
          </p:nvPr>
        </p:nvSpPr>
        <p:spPr/>
        <p:txBody>
          <a:bodyPr/>
          <a:lstStyle/>
          <a:p>
            <a:pPr eaLnBrk="1" hangingPunct="1"/>
            <a:r>
              <a:rPr lang="en-US" altLang="en-US" sz="3600">
                <a:solidFill>
                  <a:srgbClr val="FF0066"/>
                </a:solidFill>
              </a:rPr>
              <a:t>Java serialization</a:t>
            </a:r>
          </a:p>
        </p:txBody>
      </p:sp>
      <p:sp>
        <p:nvSpPr>
          <p:cNvPr id="66564" name="Rectangle 3"/>
          <p:cNvSpPr>
            <a:spLocks noGrp="1" noChangeArrowheads="1"/>
          </p:cNvSpPr>
          <p:nvPr>
            <p:ph type="body" idx="4294967295"/>
          </p:nvPr>
        </p:nvSpPr>
        <p:spPr>
          <a:xfrm>
            <a:off x="2068513" y="1182688"/>
            <a:ext cx="8229600" cy="4525962"/>
          </a:xfrm>
        </p:spPr>
        <p:txBody>
          <a:bodyPr/>
          <a:lstStyle/>
          <a:p>
            <a:pPr eaLnBrk="1" hangingPunct="1"/>
            <a:r>
              <a:rPr lang="en-US" altLang="en-US" sz="2400" dirty="0"/>
              <a:t>Number of </a:t>
            </a:r>
            <a:r>
              <a:rPr lang="en-US" altLang="en-US" sz="2400" dirty="0" err="1"/>
              <a:t>vars</a:t>
            </a:r>
            <a:r>
              <a:rPr lang="en-US" altLang="en-US" sz="2400" dirty="0"/>
              <a:t>, followed by type of </a:t>
            </a:r>
            <a:r>
              <a:rPr lang="en-US" altLang="en-US" sz="2400" dirty="0" err="1"/>
              <a:t>vars</a:t>
            </a:r>
            <a:r>
              <a:rPr lang="en-US" altLang="en-US" sz="2400" dirty="0"/>
              <a:t>, followed by value of </a:t>
            </a:r>
            <a:r>
              <a:rPr lang="en-US" altLang="en-US" sz="2400" dirty="0" err="1"/>
              <a:t>vars</a:t>
            </a:r>
            <a:endParaRPr lang="en-US" altLang="en-US" sz="2400" dirty="0"/>
          </a:p>
          <a:p>
            <a:pPr eaLnBrk="1" hangingPunct="1"/>
            <a:endParaRPr lang="en-US" altLang="en-US" sz="2400" dirty="0"/>
          </a:p>
          <a:p>
            <a:pPr eaLnBrk="1" hangingPunct="1"/>
            <a:r>
              <a:rPr lang="en-US" altLang="en-US" sz="2400" dirty="0"/>
              <a:t>(Strings preceded by length)</a:t>
            </a:r>
          </a:p>
          <a:p>
            <a:pPr eaLnBrk="1" hangingPunct="1"/>
            <a:endParaRPr lang="en-US" altLang="en-US" sz="2400" dirty="0"/>
          </a:p>
          <a:p>
            <a:pPr eaLnBrk="1" hangingPunct="1"/>
            <a:r>
              <a:rPr lang="en-US" altLang="en-US" sz="2400" dirty="0"/>
              <a:t>Write out the class information, serialize all other objects it references (unless in the JVM). </a:t>
            </a:r>
            <a:r>
              <a:rPr lang="en-US" altLang="en-US" sz="2400" i="1" dirty="0"/>
              <a:t>Handles</a:t>
            </a:r>
            <a:r>
              <a:rPr lang="en-US" altLang="en-US" sz="2400" dirty="0"/>
              <a:t> refer to the other objects in the serialized form. 1-1 correspondence between handles and objects.</a:t>
            </a:r>
          </a:p>
          <a:p>
            <a:pPr eaLnBrk="1" hangingPunct="1"/>
            <a:endParaRPr lang="en-US" altLang="en-US" sz="2400" dirty="0"/>
          </a:p>
          <a:p>
            <a:pPr eaLnBrk="1" hangingPunct="1"/>
            <a:r>
              <a:rPr lang="en-US" altLang="en-US" sz="2400" dirty="0"/>
              <a:t>Recall: Objects written only once, then use handles.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67587" name="Rectangle 2"/>
          <p:cNvSpPr>
            <a:spLocks noGrp="1" noChangeArrowheads="1"/>
          </p:cNvSpPr>
          <p:nvPr>
            <p:ph type="title" idx="4294967295"/>
          </p:nvPr>
        </p:nvSpPr>
        <p:spPr/>
        <p:txBody>
          <a:bodyPr/>
          <a:lstStyle/>
          <a:p>
            <a:pPr eaLnBrk="1" hangingPunct="1"/>
            <a:r>
              <a:rPr lang="en-US" altLang="en-US" sz="3600">
                <a:solidFill>
                  <a:srgbClr val="FF0066"/>
                </a:solidFill>
              </a:rPr>
              <a:t>Java serialization</a:t>
            </a:r>
          </a:p>
        </p:txBody>
      </p:sp>
      <p:sp>
        <p:nvSpPr>
          <p:cNvPr id="67588" name="Rectangle 3"/>
          <p:cNvSpPr>
            <a:spLocks noGrp="1" noChangeArrowheads="1"/>
          </p:cNvSpPr>
          <p:nvPr>
            <p:ph type="body" idx="4294967295"/>
          </p:nvPr>
        </p:nvSpPr>
        <p:spPr>
          <a:xfrm>
            <a:off x="1990725" y="1201738"/>
            <a:ext cx="8307388" cy="4926012"/>
          </a:xfrm>
        </p:spPr>
        <p:txBody>
          <a:bodyPr/>
          <a:lstStyle/>
          <a:p>
            <a:pPr eaLnBrk="1" hangingPunct="1"/>
            <a:r>
              <a:rPr lang="en-US" altLang="en-US" sz="2800" dirty="0"/>
              <a:t>To Serialize:</a:t>
            </a:r>
          </a:p>
          <a:p>
            <a:pPr lvl="1" eaLnBrk="1" hangingPunct="1"/>
            <a:r>
              <a:rPr lang="en-US" altLang="en-US" sz="2400" dirty="0"/>
              <a:t>Create instance of </a:t>
            </a:r>
            <a:r>
              <a:rPr lang="en-US" altLang="en-US" sz="2400" dirty="0" err="1"/>
              <a:t>ObjectOutputStream</a:t>
            </a:r>
            <a:endParaRPr lang="en-US" altLang="en-US" sz="2400" dirty="0"/>
          </a:p>
          <a:p>
            <a:pPr lvl="1" eaLnBrk="1" hangingPunct="1"/>
            <a:r>
              <a:rPr lang="en-US" altLang="en-US" sz="2400" dirty="0"/>
              <a:t>Invoke </a:t>
            </a:r>
            <a:r>
              <a:rPr lang="en-US" altLang="en-US" sz="2400" dirty="0" err="1"/>
              <a:t>writeObject</a:t>
            </a:r>
            <a:r>
              <a:rPr lang="en-US" altLang="en-US" sz="2400" dirty="0"/>
              <a:t> method, passing our </a:t>
            </a:r>
            <a:r>
              <a:rPr lang="en-US" altLang="en-US" sz="2400" i="1" dirty="0"/>
              <a:t>person</a:t>
            </a:r>
            <a:r>
              <a:rPr lang="en-US" altLang="en-US" sz="2400" dirty="0"/>
              <a:t> object as the argument.</a:t>
            </a:r>
          </a:p>
          <a:p>
            <a:pPr lvl="1" eaLnBrk="1" hangingPunct="1"/>
            <a:endParaRPr lang="en-US" altLang="en-US" sz="2400" dirty="0"/>
          </a:p>
          <a:p>
            <a:pPr eaLnBrk="1" hangingPunct="1"/>
            <a:r>
              <a:rPr lang="en-US" altLang="en-US" sz="2800" dirty="0"/>
              <a:t>To </a:t>
            </a:r>
            <a:r>
              <a:rPr lang="en-US" altLang="en-US" sz="2800" dirty="0" err="1"/>
              <a:t>DeSerialize</a:t>
            </a:r>
            <a:r>
              <a:rPr lang="en-US" altLang="en-US" sz="2800" dirty="0"/>
              <a:t>:</a:t>
            </a:r>
          </a:p>
          <a:p>
            <a:pPr lvl="1" eaLnBrk="1" hangingPunct="1"/>
            <a:r>
              <a:rPr lang="en-US" altLang="en-US" sz="2400" dirty="0"/>
              <a:t>Open an </a:t>
            </a:r>
            <a:r>
              <a:rPr lang="en-US" altLang="en-US" sz="2400" dirty="0" err="1"/>
              <a:t>ObjectInputStream</a:t>
            </a:r>
            <a:r>
              <a:rPr lang="en-US" altLang="en-US" sz="2400" dirty="0"/>
              <a:t> on the stream</a:t>
            </a:r>
          </a:p>
          <a:p>
            <a:pPr lvl="1" eaLnBrk="1" hangingPunct="1"/>
            <a:r>
              <a:rPr lang="en-US" altLang="en-US" sz="2400" dirty="0"/>
              <a:t>Use </a:t>
            </a:r>
            <a:r>
              <a:rPr lang="en-US" altLang="en-US" sz="2400" dirty="0" err="1"/>
              <a:t>ReadObject</a:t>
            </a:r>
            <a:r>
              <a:rPr lang="en-US" altLang="en-US" sz="2400" dirty="0"/>
              <a:t> method to reconstruct the object.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GB" altLang="en-US" sz="3600"/>
              <a:t>Figure 4.10 </a:t>
            </a:r>
            <a:r>
              <a:rPr lang="en-US" altLang="en-US" sz="3600"/>
              <a:t> XML definition of the Person structure</a:t>
            </a:r>
          </a:p>
        </p:txBody>
      </p:sp>
      <p:sp>
        <p:nvSpPr>
          <p:cNvPr id="68611" name="Rectangle 3"/>
          <p:cNvSpPr>
            <a:spLocks noChangeArrowheads="1"/>
          </p:cNvSpPr>
          <p:nvPr/>
        </p:nvSpPr>
        <p:spPr bwMode="auto">
          <a:xfrm>
            <a:off x="2390776" y="1660526"/>
            <a:ext cx="7199313" cy="329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3500" i="1">
                <a:latin typeface="Times" panose="02020603050405020304" pitchFamily="18" charset="0"/>
              </a:rPr>
              <a:t>&lt;person id="123456789"&gt;</a:t>
            </a:r>
          </a:p>
          <a:p>
            <a:pPr>
              <a:spcBef>
                <a:spcPct val="0"/>
              </a:spcBef>
              <a:buFontTx/>
              <a:buNone/>
            </a:pPr>
            <a:r>
              <a:rPr lang="en-US" altLang="en-US" sz="3500" i="1">
                <a:latin typeface="Times" panose="02020603050405020304" pitchFamily="18" charset="0"/>
              </a:rPr>
              <a:t>		&lt;name&gt;Smith&lt;/name&gt;</a:t>
            </a:r>
          </a:p>
          <a:p>
            <a:pPr>
              <a:spcBef>
                <a:spcPct val="0"/>
              </a:spcBef>
              <a:buFontTx/>
              <a:buNone/>
            </a:pPr>
            <a:r>
              <a:rPr lang="en-US" altLang="en-US" sz="3500" i="1">
                <a:latin typeface="Times" panose="02020603050405020304" pitchFamily="18" charset="0"/>
              </a:rPr>
              <a:t>		&lt;place&gt;London&lt;/place&gt;</a:t>
            </a:r>
          </a:p>
          <a:p>
            <a:pPr>
              <a:spcBef>
                <a:spcPct val="0"/>
              </a:spcBef>
              <a:buFontTx/>
              <a:buNone/>
            </a:pPr>
            <a:r>
              <a:rPr lang="en-US" altLang="en-US" sz="3500" i="1">
                <a:latin typeface="Times" panose="02020603050405020304" pitchFamily="18" charset="0"/>
              </a:rPr>
              <a:t>		&lt;year&gt;1934&lt;/year&gt;</a:t>
            </a:r>
          </a:p>
          <a:p>
            <a:pPr>
              <a:spcBef>
                <a:spcPct val="0"/>
              </a:spcBef>
              <a:buFontTx/>
              <a:buNone/>
            </a:pPr>
            <a:r>
              <a:rPr lang="en-US" altLang="en-US" sz="3500" i="1">
                <a:latin typeface="Times" panose="02020603050405020304" pitchFamily="18" charset="0"/>
              </a:rPr>
              <a:t>		&lt;!-- a comment --&gt;</a:t>
            </a:r>
          </a:p>
          <a:p>
            <a:pPr>
              <a:spcBef>
                <a:spcPct val="0"/>
              </a:spcBef>
              <a:buFontTx/>
              <a:buNone/>
            </a:pPr>
            <a:r>
              <a:rPr lang="en-US" altLang="en-US" sz="3500" i="1">
                <a:latin typeface="Times" panose="02020603050405020304" pitchFamily="18" charset="0"/>
              </a:rPr>
              <a:t>&lt;/person &gt;</a:t>
            </a:r>
            <a:endParaRPr lang="en-US" altLang="en-US" sz="2400">
              <a:latin typeface="Times"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sz="3200"/>
              <a:t>Figure 4.11 Illustration of the use of a namespace in the </a:t>
            </a:r>
            <a:r>
              <a:rPr lang="en-US" altLang="en-US" sz="3200" i="1"/>
              <a:t>Person</a:t>
            </a:r>
            <a:r>
              <a:rPr lang="en-US" altLang="en-US" sz="3200"/>
              <a:t> structure</a:t>
            </a:r>
          </a:p>
        </p:txBody>
      </p:sp>
      <p:sp>
        <p:nvSpPr>
          <p:cNvPr id="69635" name="Rectangle 3"/>
          <p:cNvSpPr>
            <a:spLocks noChangeArrowheads="1"/>
          </p:cNvSpPr>
          <p:nvPr/>
        </p:nvSpPr>
        <p:spPr bwMode="auto">
          <a:xfrm>
            <a:off x="1602155" y="1782030"/>
            <a:ext cx="793294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474663" eaLnBrk="0" hangingPunct="0">
              <a:spcBef>
                <a:spcPct val="20000"/>
              </a:spcBef>
              <a:buChar char="•"/>
              <a:defRPr sz="3200">
                <a:solidFill>
                  <a:schemeClr val="tx1"/>
                </a:solidFill>
                <a:latin typeface="Arial" panose="020B0604020202020204" pitchFamily="34" charset="0"/>
              </a:defRPr>
            </a:lvl1pPr>
            <a:lvl2pPr marL="742950" indent="-285750" algn="l" defTabSz="474663" eaLnBrk="0" hangingPunct="0">
              <a:spcBef>
                <a:spcPct val="20000"/>
              </a:spcBef>
              <a:buChar char="–"/>
              <a:defRPr sz="2800">
                <a:solidFill>
                  <a:schemeClr val="tx1"/>
                </a:solidFill>
                <a:latin typeface="Arial" panose="020B0604020202020204" pitchFamily="34" charset="0"/>
              </a:defRPr>
            </a:lvl2pPr>
            <a:lvl3pPr marL="1143000" indent="-228600" algn="l" defTabSz="474663" eaLnBrk="0" hangingPunct="0">
              <a:spcBef>
                <a:spcPct val="20000"/>
              </a:spcBef>
              <a:buChar char="•"/>
              <a:defRPr sz="2400">
                <a:solidFill>
                  <a:schemeClr val="tx1"/>
                </a:solidFill>
                <a:latin typeface="Arial" panose="020B0604020202020204" pitchFamily="34" charset="0"/>
              </a:defRPr>
            </a:lvl3pPr>
            <a:lvl4pPr marL="1600200" indent="-228600" algn="l" defTabSz="474663" eaLnBrk="0" hangingPunct="0">
              <a:spcBef>
                <a:spcPct val="20000"/>
              </a:spcBef>
              <a:buChar char="–"/>
              <a:defRPr sz="2000">
                <a:solidFill>
                  <a:schemeClr val="tx1"/>
                </a:solidFill>
                <a:latin typeface="Arial" panose="020B0604020202020204" pitchFamily="34" charset="0"/>
              </a:defRPr>
            </a:lvl4pPr>
            <a:lvl5pPr marL="2057400" indent="-228600" algn="l" defTabSz="474663" eaLnBrk="0" hangingPunct="0">
              <a:spcBef>
                <a:spcPct val="20000"/>
              </a:spcBef>
              <a:buChar char="»"/>
              <a:defRPr sz="2000">
                <a:solidFill>
                  <a:schemeClr val="tx1"/>
                </a:solidFill>
                <a:latin typeface="Arial" panose="020B0604020202020204" pitchFamily="34" charset="0"/>
              </a:defRPr>
            </a:lvl5pPr>
            <a:lvl6pPr marL="2514600" indent="-228600" defTabSz="47466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47466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47466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474663"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dirty="0">
                <a:latin typeface="Times" panose="02020603050405020304" pitchFamily="18" charset="0"/>
              </a:rPr>
              <a:t>&lt;person </a:t>
            </a:r>
            <a:r>
              <a:rPr lang="en-US" altLang="en-US" sz="2000" dirty="0" err="1">
                <a:latin typeface="Times" panose="02020603050405020304" pitchFamily="18" charset="0"/>
              </a:rPr>
              <a:t>pers:id</a:t>
            </a:r>
            <a:r>
              <a:rPr lang="en-US" altLang="en-US" sz="2000" dirty="0">
                <a:latin typeface="Times" panose="02020603050405020304" pitchFamily="18" charset="0"/>
              </a:rPr>
              <a:t>="123456789" </a:t>
            </a:r>
            <a:r>
              <a:rPr lang="en-US" altLang="en-US" sz="2000" dirty="0" err="1">
                <a:latin typeface="Times" panose="02020603050405020304" pitchFamily="18" charset="0"/>
              </a:rPr>
              <a:t>xmlns:pers</a:t>
            </a:r>
            <a:r>
              <a:rPr lang="en-US" altLang="en-US" sz="2000" dirty="0">
                <a:latin typeface="Times" panose="02020603050405020304" pitchFamily="18" charset="0"/>
              </a:rPr>
              <a:t> = "http://www.cdk4.net/person"&gt;</a:t>
            </a:r>
          </a:p>
          <a:p>
            <a:pPr>
              <a:spcBef>
                <a:spcPts val="600"/>
              </a:spcBef>
              <a:buNone/>
            </a:pPr>
            <a:r>
              <a:rPr lang="en-US" altLang="en-US" sz="2000" dirty="0">
                <a:latin typeface="Times" panose="02020603050405020304" pitchFamily="18" charset="0"/>
              </a:rPr>
              <a:t>	&lt;</a:t>
            </a:r>
            <a:r>
              <a:rPr lang="en-US" altLang="en-US" sz="2000" dirty="0" err="1">
                <a:latin typeface="Times" panose="02020603050405020304" pitchFamily="18" charset="0"/>
              </a:rPr>
              <a:t>pers:name</a:t>
            </a:r>
            <a:r>
              <a:rPr lang="en-US" altLang="en-US" sz="2000" dirty="0">
                <a:latin typeface="Times" panose="02020603050405020304" pitchFamily="18" charset="0"/>
              </a:rPr>
              <a:t>&gt; Smith &lt;/</a:t>
            </a:r>
            <a:r>
              <a:rPr lang="en-US" altLang="en-US" sz="2000" dirty="0" err="1">
                <a:latin typeface="Times" panose="02020603050405020304" pitchFamily="18" charset="0"/>
              </a:rPr>
              <a:t>pers:name</a:t>
            </a:r>
            <a:r>
              <a:rPr lang="en-US" altLang="en-US" sz="2000" dirty="0">
                <a:latin typeface="Times" panose="02020603050405020304" pitchFamily="18" charset="0"/>
              </a:rPr>
              <a:t>&gt;</a:t>
            </a:r>
          </a:p>
          <a:p>
            <a:pPr>
              <a:spcBef>
                <a:spcPts val="600"/>
              </a:spcBef>
              <a:buNone/>
            </a:pPr>
            <a:r>
              <a:rPr lang="en-US" altLang="en-US" sz="2000" dirty="0">
                <a:latin typeface="Times" panose="02020603050405020304" pitchFamily="18" charset="0"/>
              </a:rPr>
              <a:t>	&lt;</a:t>
            </a:r>
            <a:r>
              <a:rPr lang="en-US" altLang="en-US" sz="2000" dirty="0" err="1">
                <a:latin typeface="Times" panose="02020603050405020304" pitchFamily="18" charset="0"/>
              </a:rPr>
              <a:t>pers:place</a:t>
            </a:r>
            <a:r>
              <a:rPr lang="en-US" altLang="en-US" sz="2000" dirty="0">
                <a:latin typeface="Times" panose="02020603050405020304" pitchFamily="18" charset="0"/>
              </a:rPr>
              <a:t>&gt; London &lt;/</a:t>
            </a:r>
            <a:r>
              <a:rPr lang="en-US" altLang="en-US" sz="2000" dirty="0" err="1">
                <a:latin typeface="Times" panose="02020603050405020304" pitchFamily="18" charset="0"/>
              </a:rPr>
              <a:t>pers:place</a:t>
            </a:r>
            <a:r>
              <a:rPr lang="en-US" altLang="en-US" sz="2000" dirty="0">
                <a:latin typeface="Times" panose="02020603050405020304" pitchFamily="18" charset="0"/>
              </a:rPr>
              <a:t> &gt;</a:t>
            </a:r>
          </a:p>
          <a:p>
            <a:pPr>
              <a:spcBef>
                <a:spcPts val="600"/>
              </a:spcBef>
              <a:buNone/>
            </a:pPr>
            <a:r>
              <a:rPr lang="en-US" altLang="en-US" sz="2000" dirty="0">
                <a:latin typeface="Times" panose="02020603050405020304" pitchFamily="18" charset="0"/>
              </a:rPr>
              <a:t>	&lt;</a:t>
            </a:r>
            <a:r>
              <a:rPr lang="en-US" altLang="en-US" sz="2000" dirty="0" err="1">
                <a:latin typeface="Times" panose="02020603050405020304" pitchFamily="18" charset="0"/>
              </a:rPr>
              <a:t>pers:year</a:t>
            </a:r>
            <a:r>
              <a:rPr lang="en-US" altLang="en-US" sz="2000" dirty="0">
                <a:latin typeface="Times" panose="02020603050405020304" pitchFamily="18" charset="0"/>
              </a:rPr>
              <a:t>&gt; 1934 &lt;/</a:t>
            </a:r>
            <a:r>
              <a:rPr lang="en-US" altLang="en-US" sz="2000" dirty="0" err="1">
                <a:latin typeface="Times" panose="02020603050405020304" pitchFamily="18" charset="0"/>
              </a:rPr>
              <a:t>pers:year</a:t>
            </a:r>
            <a:r>
              <a:rPr lang="en-US" altLang="en-US" sz="2000" dirty="0">
                <a:latin typeface="Times" panose="02020603050405020304" pitchFamily="18" charset="0"/>
              </a:rPr>
              <a:t>&gt;</a:t>
            </a:r>
          </a:p>
          <a:p>
            <a:pPr>
              <a:spcBef>
                <a:spcPts val="600"/>
              </a:spcBef>
              <a:buNone/>
            </a:pPr>
            <a:r>
              <a:rPr lang="en-US" altLang="en-US" sz="2000" dirty="0">
                <a:latin typeface="Times" panose="02020603050405020304" pitchFamily="18" charset="0"/>
              </a:rPr>
              <a:t>&lt;/person&gt;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en-US" sz="2800"/>
              <a:t>Figure 4.12 An XML schema for the Person structure</a:t>
            </a:r>
            <a:r>
              <a:rPr lang="en-US" altLang="en-US"/>
              <a:t> </a:t>
            </a:r>
          </a:p>
        </p:txBody>
      </p:sp>
      <p:sp>
        <p:nvSpPr>
          <p:cNvPr id="70659" name="Rectangle 3"/>
          <p:cNvSpPr>
            <a:spLocks noChangeArrowheads="1"/>
          </p:cNvSpPr>
          <p:nvPr/>
        </p:nvSpPr>
        <p:spPr bwMode="auto">
          <a:xfrm>
            <a:off x="1968500" y="1677989"/>
            <a:ext cx="7827464"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388938" eaLnBrk="0" hangingPunct="0">
              <a:spcBef>
                <a:spcPct val="20000"/>
              </a:spcBef>
              <a:buChar char="•"/>
              <a:defRPr sz="3200">
                <a:solidFill>
                  <a:schemeClr val="tx1"/>
                </a:solidFill>
                <a:latin typeface="Arial" panose="020B0604020202020204" pitchFamily="34" charset="0"/>
              </a:defRPr>
            </a:lvl1pPr>
            <a:lvl2pPr marL="742950" indent="-285750" algn="l" defTabSz="388938" eaLnBrk="0" hangingPunct="0">
              <a:spcBef>
                <a:spcPct val="20000"/>
              </a:spcBef>
              <a:buChar char="–"/>
              <a:defRPr sz="2800">
                <a:solidFill>
                  <a:schemeClr val="tx1"/>
                </a:solidFill>
                <a:latin typeface="Arial" panose="020B0604020202020204" pitchFamily="34" charset="0"/>
              </a:defRPr>
            </a:lvl2pPr>
            <a:lvl3pPr marL="1143000" indent="-228600" algn="l" defTabSz="388938" eaLnBrk="0" hangingPunct="0">
              <a:spcBef>
                <a:spcPct val="20000"/>
              </a:spcBef>
              <a:buChar char="•"/>
              <a:defRPr sz="2400">
                <a:solidFill>
                  <a:schemeClr val="tx1"/>
                </a:solidFill>
                <a:latin typeface="Arial" panose="020B0604020202020204" pitchFamily="34" charset="0"/>
              </a:defRPr>
            </a:lvl3pPr>
            <a:lvl4pPr marL="1600200" indent="-228600" algn="l" defTabSz="388938" eaLnBrk="0" hangingPunct="0">
              <a:spcBef>
                <a:spcPct val="20000"/>
              </a:spcBef>
              <a:buChar char="–"/>
              <a:defRPr sz="2000">
                <a:solidFill>
                  <a:schemeClr val="tx1"/>
                </a:solidFill>
                <a:latin typeface="Arial" panose="020B0604020202020204" pitchFamily="34" charset="0"/>
              </a:defRPr>
            </a:lvl4pPr>
            <a:lvl5pPr marL="2057400" indent="-228600" algn="l" defTabSz="388938" eaLnBrk="0" hangingPunct="0">
              <a:spcBef>
                <a:spcPct val="20000"/>
              </a:spcBef>
              <a:buChar char="»"/>
              <a:defRPr sz="2000">
                <a:solidFill>
                  <a:schemeClr val="tx1"/>
                </a:solidFill>
                <a:latin typeface="Arial" panose="020B0604020202020204" pitchFamily="34" charset="0"/>
              </a:defRPr>
            </a:lvl5pPr>
            <a:lvl6pPr marL="2514600" indent="-228600" defTabSz="388938"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388938"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388938"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388938"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i="1" dirty="0">
                <a:latin typeface="Times" panose="02020603050405020304" pitchFamily="18" charset="0"/>
              </a:rPr>
              <a:t>&lt;</a:t>
            </a:r>
            <a:r>
              <a:rPr lang="en-US" altLang="en-US" sz="2000" i="1" dirty="0" err="1">
                <a:latin typeface="Times" panose="02020603050405020304" pitchFamily="18" charset="0"/>
              </a:rPr>
              <a:t>xsd:schema</a:t>
            </a:r>
            <a:r>
              <a:rPr lang="en-US" altLang="en-US" sz="2000" i="1" dirty="0">
                <a:latin typeface="Times" panose="02020603050405020304" pitchFamily="18" charset="0"/>
              </a:rPr>
              <a:t>  </a:t>
            </a:r>
            <a:r>
              <a:rPr lang="en-US" altLang="en-US" sz="2000" i="1" dirty="0" err="1">
                <a:latin typeface="Times" panose="02020603050405020304" pitchFamily="18" charset="0"/>
              </a:rPr>
              <a:t>xmlns:xsd</a:t>
            </a:r>
            <a:r>
              <a:rPr lang="en-US" altLang="en-US" sz="2000" i="1" dirty="0">
                <a:latin typeface="Times" panose="02020603050405020304" pitchFamily="18" charset="0"/>
              </a:rPr>
              <a:t> = URL of XML schema definitions	 &gt;</a:t>
            </a:r>
          </a:p>
          <a:p>
            <a:pPr>
              <a:spcBef>
                <a:spcPct val="0"/>
              </a:spcBef>
              <a:buFontTx/>
              <a:buNone/>
            </a:pPr>
            <a:r>
              <a:rPr lang="en-US" altLang="en-US" sz="2000" i="1" dirty="0">
                <a:latin typeface="Times" panose="02020603050405020304" pitchFamily="18" charset="0"/>
              </a:rPr>
              <a:t>	&lt;</a:t>
            </a:r>
            <a:r>
              <a:rPr lang="en-US" altLang="en-US" sz="2000" i="1" dirty="0" err="1">
                <a:latin typeface="Times" panose="02020603050405020304" pitchFamily="18" charset="0"/>
              </a:rPr>
              <a:t>xsd:element</a:t>
            </a:r>
            <a:r>
              <a:rPr lang="en-US" altLang="en-US" sz="2000" i="1" dirty="0">
                <a:latin typeface="Times" panose="02020603050405020304" pitchFamily="18" charset="0"/>
              </a:rPr>
              <a:t> name= "person" type ="</a:t>
            </a:r>
            <a:r>
              <a:rPr lang="en-US" altLang="en-US" sz="2000" i="1" dirty="0" err="1">
                <a:latin typeface="Times" panose="02020603050405020304" pitchFamily="18" charset="0"/>
              </a:rPr>
              <a:t>personType</a:t>
            </a:r>
            <a:r>
              <a:rPr lang="en-US" altLang="en-US" sz="2000" i="1" dirty="0">
                <a:latin typeface="Times" panose="02020603050405020304" pitchFamily="18" charset="0"/>
              </a:rPr>
              <a:t>" /&gt;</a:t>
            </a:r>
          </a:p>
          <a:p>
            <a:pPr>
              <a:spcBef>
                <a:spcPct val="0"/>
              </a:spcBef>
              <a:buFontTx/>
              <a:buNone/>
            </a:pPr>
            <a:r>
              <a:rPr lang="en-US" altLang="en-US" sz="2000" i="1" dirty="0">
                <a:latin typeface="Times" panose="02020603050405020304" pitchFamily="18" charset="0"/>
              </a:rPr>
              <a:t>		&lt;</a:t>
            </a:r>
            <a:r>
              <a:rPr lang="en-US" altLang="en-US" sz="2000" i="1" dirty="0" err="1">
                <a:latin typeface="Times" panose="02020603050405020304" pitchFamily="18" charset="0"/>
              </a:rPr>
              <a:t>xsd:complexType</a:t>
            </a:r>
            <a:r>
              <a:rPr lang="en-US" altLang="en-US" sz="2000" i="1" dirty="0">
                <a:latin typeface="Times" panose="02020603050405020304" pitchFamily="18" charset="0"/>
              </a:rPr>
              <a:t> name="</a:t>
            </a:r>
            <a:r>
              <a:rPr lang="en-US" altLang="en-US" sz="2000" i="1" dirty="0" err="1">
                <a:latin typeface="Times" panose="02020603050405020304" pitchFamily="18" charset="0"/>
              </a:rPr>
              <a:t>personType</a:t>
            </a:r>
            <a:r>
              <a:rPr lang="en-US" altLang="en-US" sz="2000" i="1" dirty="0">
                <a:latin typeface="Times" panose="02020603050405020304" pitchFamily="18" charset="0"/>
              </a:rPr>
              <a:t>"&gt;</a:t>
            </a:r>
          </a:p>
          <a:p>
            <a:pPr>
              <a:spcBef>
                <a:spcPct val="0"/>
              </a:spcBef>
              <a:buFontTx/>
              <a:buNone/>
            </a:pPr>
            <a:r>
              <a:rPr lang="en-US" altLang="en-US" sz="2000" i="1" dirty="0">
                <a:latin typeface="Times" panose="02020603050405020304" pitchFamily="18" charset="0"/>
              </a:rPr>
              <a:t>			&lt;</a:t>
            </a:r>
            <a:r>
              <a:rPr lang="en-US" altLang="en-US" sz="2000" i="1" dirty="0" err="1">
                <a:latin typeface="Times" panose="02020603050405020304" pitchFamily="18" charset="0"/>
              </a:rPr>
              <a:t>xsd:sequence</a:t>
            </a:r>
            <a:r>
              <a:rPr lang="en-US" altLang="en-US" sz="2000" i="1" dirty="0">
                <a:latin typeface="Times" panose="02020603050405020304" pitchFamily="18" charset="0"/>
              </a:rPr>
              <a:t>&gt;</a:t>
            </a:r>
          </a:p>
          <a:p>
            <a:pPr>
              <a:spcBef>
                <a:spcPct val="0"/>
              </a:spcBef>
              <a:buFontTx/>
              <a:buNone/>
            </a:pPr>
            <a:r>
              <a:rPr lang="en-US" altLang="en-US" sz="2000" i="1" dirty="0">
                <a:latin typeface="Times" panose="02020603050405020304" pitchFamily="18" charset="0"/>
              </a:rPr>
              <a:t>				&lt;</a:t>
            </a:r>
            <a:r>
              <a:rPr lang="en-US" altLang="en-US" sz="2000" i="1" dirty="0" err="1">
                <a:latin typeface="Times" panose="02020603050405020304" pitchFamily="18" charset="0"/>
              </a:rPr>
              <a:t>xsd:element</a:t>
            </a:r>
            <a:r>
              <a:rPr lang="en-US" altLang="en-US" sz="2000" i="1" dirty="0">
                <a:latin typeface="Times" panose="02020603050405020304" pitchFamily="18" charset="0"/>
              </a:rPr>
              <a:t> name = "name"  type="</a:t>
            </a:r>
            <a:r>
              <a:rPr lang="en-US" altLang="en-US" sz="2000" i="1" dirty="0" err="1">
                <a:latin typeface="Times" panose="02020603050405020304" pitchFamily="18" charset="0"/>
              </a:rPr>
              <a:t>xs:string</a:t>
            </a:r>
            <a:r>
              <a:rPr lang="en-US" altLang="en-US" sz="2000" i="1" dirty="0">
                <a:latin typeface="Times" panose="02020603050405020304" pitchFamily="18" charset="0"/>
              </a:rPr>
              <a:t>"/&gt; </a:t>
            </a:r>
          </a:p>
          <a:p>
            <a:pPr>
              <a:spcBef>
                <a:spcPct val="0"/>
              </a:spcBef>
              <a:buFontTx/>
              <a:buNone/>
            </a:pPr>
            <a:r>
              <a:rPr lang="en-US" altLang="en-US" sz="2000" i="1" dirty="0">
                <a:latin typeface="Times" panose="02020603050405020304" pitchFamily="18" charset="0"/>
              </a:rPr>
              <a:t>				&lt;</a:t>
            </a:r>
            <a:r>
              <a:rPr lang="en-US" altLang="en-US" sz="2000" i="1" dirty="0" err="1">
                <a:latin typeface="Times" panose="02020603050405020304" pitchFamily="18" charset="0"/>
              </a:rPr>
              <a:t>xsd:element</a:t>
            </a:r>
            <a:r>
              <a:rPr lang="en-US" altLang="en-US" sz="2000" i="1" dirty="0">
                <a:latin typeface="Times" panose="02020603050405020304" pitchFamily="18" charset="0"/>
              </a:rPr>
              <a:t> name = "place"  type="</a:t>
            </a:r>
            <a:r>
              <a:rPr lang="en-US" altLang="en-US" sz="2000" i="1" dirty="0" err="1">
                <a:latin typeface="Times" panose="02020603050405020304" pitchFamily="18" charset="0"/>
              </a:rPr>
              <a:t>xs:string</a:t>
            </a:r>
            <a:r>
              <a:rPr lang="en-US" altLang="en-US" sz="2000" i="1" dirty="0">
                <a:latin typeface="Times" panose="02020603050405020304" pitchFamily="18" charset="0"/>
              </a:rPr>
              <a:t>"/&gt; </a:t>
            </a:r>
          </a:p>
          <a:p>
            <a:pPr>
              <a:spcBef>
                <a:spcPct val="0"/>
              </a:spcBef>
              <a:buFontTx/>
              <a:buNone/>
            </a:pPr>
            <a:r>
              <a:rPr lang="en-US" altLang="en-US" sz="2000" i="1" dirty="0">
                <a:latin typeface="Times" panose="02020603050405020304" pitchFamily="18" charset="0"/>
              </a:rPr>
              <a:t>				&lt;</a:t>
            </a:r>
            <a:r>
              <a:rPr lang="en-US" altLang="en-US" sz="2000" i="1" dirty="0" err="1">
                <a:latin typeface="Times" panose="02020603050405020304" pitchFamily="18" charset="0"/>
              </a:rPr>
              <a:t>xsd:element</a:t>
            </a:r>
            <a:r>
              <a:rPr lang="en-US" altLang="en-US" sz="2000" i="1" dirty="0">
                <a:latin typeface="Times" panose="02020603050405020304" pitchFamily="18" charset="0"/>
              </a:rPr>
              <a:t> name = "year"  type="</a:t>
            </a:r>
            <a:r>
              <a:rPr lang="en-US" altLang="en-US" sz="2000" i="1" dirty="0" err="1">
                <a:latin typeface="Times" panose="02020603050405020304" pitchFamily="18" charset="0"/>
              </a:rPr>
              <a:t>xs:positiveInteger</a:t>
            </a:r>
            <a:r>
              <a:rPr lang="en-US" altLang="en-US" sz="2000" i="1" dirty="0">
                <a:latin typeface="Times" panose="02020603050405020304" pitchFamily="18" charset="0"/>
              </a:rPr>
              <a:t>"/&gt; </a:t>
            </a:r>
          </a:p>
          <a:p>
            <a:pPr>
              <a:spcBef>
                <a:spcPct val="0"/>
              </a:spcBef>
              <a:buFontTx/>
              <a:buNone/>
            </a:pPr>
            <a:r>
              <a:rPr lang="en-US" altLang="en-US" sz="2000" i="1" dirty="0">
                <a:latin typeface="Times" panose="02020603050405020304" pitchFamily="18" charset="0"/>
              </a:rPr>
              <a:t>			&lt;/</a:t>
            </a:r>
            <a:r>
              <a:rPr lang="en-US" altLang="en-US" sz="2000" i="1" dirty="0" err="1">
                <a:latin typeface="Times" panose="02020603050405020304" pitchFamily="18" charset="0"/>
              </a:rPr>
              <a:t>xsd:sequence</a:t>
            </a:r>
            <a:r>
              <a:rPr lang="en-US" altLang="en-US" sz="2000" i="1" dirty="0">
                <a:latin typeface="Times" panose="02020603050405020304" pitchFamily="18" charset="0"/>
              </a:rPr>
              <a:t>&gt;</a:t>
            </a:r>
          </a:p>
          <a:p>
            <a:pPr>
              <a:spcBef>
                <a:spcPct val="0"/>
              </a:spcBef>
              <a:buFontTx/>
              <a:buNone/>
            </a:pPr>
            <a:r>
              <a:rPr lang="en-US" altLang="en-US" sz="2000" i="1" dirty="0">
                <a:latin typeface="Times" panose="02020603050405020304" pitchFamily="18" charset="0"/>
              </a:rPr>
              <a:t>			&lt;</a:t>
            </a:r>
            <a:r>
              <a:rPr lang="en-US" altLang="en-US" sz="2000" i="1" dirty="0" err="1">
                <a:latin typeface="Times" panose="02020603050405020304" pitchFamily="18" charset="0"/>
              </a:rPr>
              <a:t>xsd:attribute</a:t>
            </a:r>
            <a:r>
              <a:rPr lang="en-US" altLang="en-US" sz="2000" i="1" dirty="0">
                <a:latin typeface="Times" panose="02020603050405020304" pitchFamily="18" charset="0"/>
              </a:rPr>
              <a:t> name= "id"   type = "</a:t>
            </a:r>
            <a:r>
              <a:rPr lang="en-US" altLang="en-US" sz="2000" i="1" dirty="0" err="1">
                <a:latin typeface="Times" panose="02020603050405020304" pitchFamily="18" charset="0"/>
              </a:rPr>
              <a:t>xs:positiveInteger</a:t>
            </a:r>
            <a:r>
              <a:rPr lang="en-US" altLang="en-US" sz="2000" i="1" dirty="0">
                <a:latin typeface="Times" panose="02020603050405020304" pitchFamily="18" charset="0"/>
              </a:rPr>
              <a:t>"/&gt;</a:t>
            </a:r>
          </a:p>
          <a:p>
            <a:pPr>
              <a:spcBef>
                <a:spcPct val="0"/>
              </a:spcBef>
              <a:buFontTx/>
              <a:buNone/>
            </a:pPr>
            <a:r>
              <a:rPr lang="en-US" altLang="en-US" sz="2000" i="1" dirty="0">
                <a:latin typeface="Times" panose="02020603050405020304" pitchFamily="18" charset="0"/>
              </a:rPr>
              <a:t>		&lt;/</a:t>
            </a:r>
            <a:r>
              <a:rPr lang="en-US" altLang="en-US" sz="2000" i="1" dirty="0" err="1">
                <a:latin typeface="Times" panose="02020603050405020304" pitchFamily="18" charset="0"/>
              </a:rPr>
              <a:t>xsd:complexType</a:t>
            </a:r>
            <a:r>
              <a:rPr lang="en-US" altLang="en-US" sz="2000" i="1" dirty="0">
                <a:latin typeface="Times" panose="02020603050405020304" pitchFamily="18" charset="0"/>
              </a:rPr>
              <a:t>&gt;</a:t>
            </a:r>
          </a:p>
          <a:p>
            <a:pPr>
              <a:spcBef>
                <a:spcPct val="0"/>
              </a:spcBef>
              <a:buFontTx/>
              <a:buNone/>
            </a:pPr>
            <a:r>
              <a:rPr lang="en-US" altLang="en-US" sz="2000" i="1" dirty="0">
                <a:latin typeface="Times" panose="02020603050405020304" pitchFamily="18" charset="0"/>
              </a:rPr>
              <a:t>&lt;/</a:t>
            </a:r>
            <a:r>
              <a:rPr lang="en-US" altLang="en-US" sz="2000" i="1" dirty="0" err="1">
                <a:latin typeface="Times" panose="02020603050405020304" pitchFamily="18" charset="0"/>
              </a:rPr>
              <a:t>xsd:schema</a:t>
            </a:r>
            <a:r>
              <a:rPr lang="en-US" altLang="en-US" sz="2000" i="1" dirty="0">
                <a:latin typeface="Times" panose="02020603050405020304" pitchFamily="18" charset="0"/>
              </a:rPr>
              <a:t>&gt;</a:t>
            </a:r>
            <a:endParaRPr lang="en-US" altLang="en-US" sz="2000" dirty="0">
              <a:latin typeface="Times"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4099" name="Rectangle 2"/>
          <p:cNvSpPr>
            <a:spLocks noGrp="1" noChangeArrowheads="1"/>
          </p:cNvSpPr>
          <p:nvPr>
            <p:ph type="title"/>
          </p:nvPr>
        </p:nvSpPr>
        <p:spPr/>
        <p:txBody>
          <a:bodyPr/>
          <a:lstStyle/>
          <a:p>
            <a:pPr eaLnBrk="1" hangingPunct="1"/>
            <a:r>
              <a:rPr lang="en-US" altLang="en-US" sz="3600"/>
              <a:t>Thread Usage in Nondistributed Systems</a:t>
            </a:r>
          </a:p>
        </p:txBody>
      </p:sp>
      <p:sp>
        <p:nvSpPr>
          <p:cNvPr id="4100" name="Rectangle 3"/>
          <p:cNvSpPr>
            <a:spLocks noGrp="1" noChangeArrowheads="1"/>
          </p:cNvSpPr>
          <p:nvPr>
            <p:ph type="body" idx="1"/>
          </p:nvPr>
        </p:nvSpPr>
        <p:spPr>
          <a:xfrm>
            <a:off x="2125664" y="5683250"/>
            <a:ext cx="8188325" cy="838200"/>
          </a:xfrm>
        </p:spPr>
        <p:txBody>
          <a:bodyPr/>
          <a:lstStyle/>
          <a:p>
            <a:pPr eaLnBrk="1" hangingPunct="1">
              <a:lnSpc>
                <a:spcPct val="90000"/>
              </a:lnSpc>
            </a:pPr>
            <a:r>
              <a:rPr lang="en-US" altLang="en-US"/>
              <a:t>Figure 3-1. Context switching as the result of IPC.</a:t>
            </a:r>
          </a:p>
        </p:txBody>
      </p:sp>
      <p:pic>
        <p:nvPicPr>
          <p:cNvPr id="4101" name="Picture 8" descr="03-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2514" y="1890714"/>
            <a:ext cx="7646987"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2623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GB" altLang="en-US" sz="2800">
                <a:solidFill>
                  <a:schemeClr val="tx1"/>
                </a:solidFill>
              </a:rPr>
              <a:t>Figure 4.13</a:t>
            </a:r>
            <a:br>
              <a:rPr lang="en-GB" altLang="en-US" sz="2800">
                <a:solidFill>
                  <a:schemeClr val="tx1"/>
                </a:solidFill>
              </a:rPr>
            </a:br>
            <a:r>
              <a:rPr lang="en-GB" altLang="en-US" sz="2800">
                <a:solidFill>
                  <a:schemeClr val="tx1"/>
                </a:solidFill>
              </a:rPr>
              <a:t>Representation of a remote object reference</a:t>
            </a:r>
          </a:p>
        </p:txBody>
      </p:sp>
      <p:grpSp>
        <p:nvGrpSpPr>
          <p:cNvPr id="71683" name="Group 3"/>
          <p:cNvGrpSpPr>
            <a:grpSpLocks/>
          </p:cNvGrpSpPr>
          <p:nvPr/>
        </p:nvGrpSpPr>
        <p:grpSpPr bwMode="auto">
          <a:xfrm>
            <a:off x="2174875" y="2646364"/>
            <a:ext cx="7748588" cy="1074737"/>
            <a:chOff x="444" y="1667"/>
            <a:chExt cx="5288" cy="677"/>
          </a:xfrm>
        </p:grpSpPr>
        <p:sp>
          <p:nvSpPr>
            <p:cNvPr id="71684" name="Rectangle 4"/>
            <p:cNvSpPr>
              <a:spLocks noChangeArrowheads="1"/>
            </p:cNvSpPr>
            <p:nvPr/>
          </p:nvSpPr>
          <p:spPr bwMode="auto">
            <a:xfrm>
              <a:off x="444" y="1903"/>
              <a:ext cx="5288" cy="441"/>
            </a:xfrm>
            <a:prstGeom prst="rect">
              <a:avLst/>
            </a:prstGeom>
            <a:noFill/>
            <a:ln w="349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800">
                <a:latin typeface="Times New Roman" panose="02020603050405020304" pitchFamily="18" charset="0"/>
              </a:endParaRPr>
            </a:p>
          </p:txBody>
        </p:sp>
        <p:sp>
          <p:nvSpPr>
            <p:cNvPr id="71685" name="Line 5"/>
            <p:cNvSpPr>
              <a:spLocks noChangeShapeType="1"/>
            </p:cNvSpPr>
            <p:nvPr/>
          </p:nvSpPr>
          <p:spPr bwMode="auto">
            <a:xfrm>
              <a:off x="1508" y="1903"/>
              <a:ext cx="1" cy="426"/>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71686" name="Line 6"/>
            <p:cNvSpPr>
              <a:spLocks noChangeShapeType="1"/>
            </p:cNvSpPr>
            <p:nvPr/>
          </p:nvSpPr>
          <p:spPr bwMode="auto">
            <a:xfrm>
              <a:off x="2556" y="1903"/>
              <a:ext cx="1" cy="426"/>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71687" name="Line 7"/>
            <p:cNvSpPr>
              <a:spLocks noChangeShapeType="1"/>
            </p:cNvSpPr>
            <p:nvPr/>
          </p:nvSpPr>
          <p:spPr bwMode="auto">
            <a:xfrm>
              <a:off x="3620" y="1903"/>
              <a:ext cx="1" cy="426"/>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71688" name="Line 8"/>
            <p:cNvSpPr>
              <a:spLocks noChangeShapeType="1"/>
            </p:cNvSpPr>
            <p:nvPr/>
          </p:nvSpPr>
          <p:spPr bwMode="auto">
            <a:xfrm>
              <a:off x="4683" y="1903"/>
              <a:ext cx="1" cy="426"/>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71689" name="Rectangle 9"/>
            <p:cNvSpPr>
              <a:spLocks noChangeArrowheads="1"/>
            </p:cNvSpPr>
            <p:nvPr/>
          </p:nvSpPr>
          <p:spPr bwMode="auto">
            <a:xfrm>
              <a:off x="492" y="2032"/>
              <a:ext cx="100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solidFill>
                    <a:srgbClr val="000000"/>
                  </a:solidFill>
                  <a:latin typeface="Times" panose="02020603050405020304" pitchFamily="18" charset="0"/>
                </a:rPr>
                <a:t>Internet address</a:t>
              </a:r>
              <a:endParaRPr lang="en-GB" altLang="en-US" sz="2000">
                <a:latin typeface="Times" panose="02020603050405020304" pitchFamily="18" charset="0"/>
              </a:endParaRPr>
            </a:p>
          </p:txBody>
        </p:sp>
        <p:sp>
          <p:nvSpPr>
            <p:cNvPr id="71690" name="Rectangle 10"/>
            <p:cNvSpPr>
              <a:spLocks noChangeArrowheads="1"/>
            </p:cNvSpPr>
            <p:nvPr/>
          </p:nvSpPr>
          <p:spPr bwMode="auto">
            <a:xfrm>
              <a:off x="1616" y="2032"/>
              <a:ext cx="7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solidFill>
                    <a:srgbClr val="000000"/>
                  </a:solidFill>
                  <a:latin typeface="Times" panose="02020603050405020304" pitchFamily="18" charset="0"/>
                </a:rPr>
                <a:t>port number</a:t>
              </a:r>
              <a:endParaRPr lang="en-GB" altLang="en-US" sz="2000">
                <a:latin typeface="Times" panose="02020603050405020304" pitchFamily="18" charset="0"/>
              </a:endParaRPr>
            </a:p>
          </p:txBody>
        </p:sp>
        <p:sp>
          <p:nvSpPr>
            <p:cNvPr id="71691" name="Rectangle 11"/>
            <p:cNvSpPr>
              <a:spLocks noChangeArrowheads="1"/>
            </p:cNvSpPr>
            <p:nvPr/>
          </p:nvSpPr>
          <p:spPr bwMode="auto">
            <a:xfrm>
              <a:off x="2690" y="2032"/>
              <a:ext cx="28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solidFill>
                    <a:srgbClr val="000000"/>
                  </a:solidFill>
                  <a:latin typeface="Times" panose="02020603050405020304" pitchFamily="18" charset="0"/>
                </a:rPr>
                <a:t>time</a:t>
              </a:r>
              <a:endParaRPr lang="en-GB" altLang="en-US" sz="2000">
                <a:latin typeface="Times" panose="02020603050405020304" pitchFamily="18" charset="0"/>
              </a:endParaRPr>
            </a:p>
          </p:txBody>
        </p:sp>
        <p:sp>
          <p:nvSpPr>
            <p:cNvPr id="71692" name="Rectangle 12"/>
            <p:cNvSpPr>
              <a:spLocks noChangeArrowheads="1"/>
            </p:cNvSpPr>
            <p:nvPr/>
          </p:nvSpPr>
          <p:spPr bwMode="auto">
            <a:xfrm>
              <a:off x="3693" y="2032"/>
              <a:ext cx="90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solidFill>
                    <a:srgbClr val="000000"/>
                  </a:solidFill>
                  <a:latin typeface="Times" panose="02020603050405020304" pitchFamily="18" charset="0"/>
                </a:rPr>
                <a:t>object number</a:t>
              </a:r>
              <a:endParaRPr lang="en-GB" altLang="en-US" sz="2000">
                <a:latin typeface="Times" panose="02020603050405020304" pitchFamily="18" charset="0"/>
              </a:endParaRPr>
            </a:p>
          </p:txBody>
        </p:sp>
        <p:sp>
          <p:nvSpPr>
            <p:cNvPr id="71693" name="Rectangle 13"/>
            <p:cNvSpPr>
              <a:spLocks noChangeArrowheads="1"/>
            </p:cNvSpPr>
            <p:nvPr/>
          </p:nvSpPr>
          <p:spPr bwMode="auto">
            <a:xfrm>
              <a:off x="4766" y="1956"/>
              <a:ext cx="76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solidFill>
                    <a:srgbClr val="000000"/>
                  </a:solidFill>
                  <a:latin typeface="Times" panose="02020603050405020304" pitchFamily="18" charset="0"/>
                </a:rPr>
                <a:t>interface of </a:t>
              </a:r>
              <a:endParaRPr lang="en-GB" altLang="en-US" sz="2000">
                <a:latin typeface="Times" panose="02020603050405020304" pitchFamily="18" charset="0"/>
              </a:endParaRPr>
            </a:p>
          </p:txBody>
        </p:sp>
        <p:sp>
          <p:nvSpPr>
            <p:cNvPr id="71694" name="Rectangle 14"/>
            <p:cNvSpPr>
              <a:spLocks noChangeArrowheads="1"/>
            </p:cNvSpPr>
            <p:nvPr/>
          </p:nvSpPr>
          <p:spPr bwMode="auto">
            <a:xfrm>
              <a:off x="4766" y="2108"/>
              <a:ext cx="86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solidFill>
                    <a:srgbClr val="000000"/>
                  </a:solidFill>
                  <a:latin typeface="Times" panose="02020603050405020304" pitchFamily="18" charset="0"/>
                </a:rPr>
                <a:t>remote object</a:t>
              </a:r>
              <a:endParaRPr lang="en-GB" altLang="en-US" sz="2000">
                <a:latin typeface="Times" panose="02020603050405020304" pitchFamily="18" charset="0"/>
              </a:endParaRPr>
            </a:p>
          </p:txBody>
        </p:sp>
        <p:sp>
          <p:nvSpPr>
            <p:cNvPr id="71695" name="Rectangle 15"/>
            <p:cNvSpPr>
              <a:spLocks noChangeArrowheads="1"/>
            </p:cNvSpPr>
            <p:nvPr/>
          </p:nvSpPr>
          <p:spPr bwMode="auto">
            <a:xfrm>
              <a:off x="775" y="1667"/>
              <a:ext cx="42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solidFill>
                    <a:srgbClr val="000000"/>
                  </a:solidFill>
                  <a:latin typeface="Times" panose="02020603050405020304" pitchFamily="18" charset="0"/>
                </a:rPr>
                <a:t>32 bits</a:t>
              </a:r>
              <a:endParaRPr lang="en-GB" altLang="en-US" sz="2000">
                <a:latin typeface="Times" panose="02020603050405020304" pitchFamily="18" charset="0"/>
              </a:endParaRPr>
            </a:p>
          </p:txBody>
        </p:sp>
        <p:sp>
          <p:nvSpPr>
            <p:cNvPr id="71696" name="Rectangle 16"/>
            <p:cNvSpPr>
              <a:spLocks noChangeArrowheads="1"/>
            </p:cNvSpPr>
            <p:nvPr/>
          </p:nvSpPr>
          <p:spPr bwMode="auto">
            <a:xfrm>
              <a:off x="1819" y="1667"/>
              <a:ext cx="42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solidFill>
                    <a:srgbClr val="000000"/>
                  </a:solidFill>
                  <a:latin typeface="Times" panose="02020603050405020304" pitchFamily="18" charset="0"/>
                </a:rPr>
                <a:t>32 bits</a:t>
              </a:r>
              <a:endParaRPr lang="en-GB" altLang="en-US" sz="2000">
                <a:latin typeface="Times" panose="02020603050405020304" pitchFamily="18" charset="0"/>
              </a:endParaRPr>
            </a:p>
          </p:txBody>
        </p:sp>
        <p:sp>
          <p:nvSpPr>
            <p:cNvPr id="71697" name="Rectangle 17"/>
            <p:cNvSpPr>
              <a:spLocks noChangeArrowheads="1"/>
            </p:cNvSpPr>
            <p:nvPr/>
          </p:nvSpPr>
          <p:spPr bwMode="auto">
            <a:xfrm>
              <a:off x="2852" y="1667"/>
              <a:ext cx="42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solidFill>
                    <a:srgbClr val="000000"/>
                  </a:solidFill>
                  <a:latin typeface="Times" panose="02020603050405020304" pitchFamily="18" charset="0"/>
                </a:rPr>
                <a:t>32 bits</a:t>
              </a:r>
              <a:endParaRPr lang="en-GB" altLang="en-US" sz="2000">
                <a:latin typeface="Times" panose="02020603050405020304" pitchFamily="18" charset="0"/>
              </a:endParaRPr>
            </a:p>
          </p:txBody>
        </p:sp>
        <p:sp>
          <p:nvSpPr>
            <p:cNvPr id="71698" name="Rectangle 18"/>
            <p:cNvSpPr>
              <a:spLocks noChangeArrowheads="1"/>
            </p:cNvSpPr>
            <p:nvPr/>
          </p:nvSpPr>
          <p:spPr bwMode="auto">
            <a:xfrm>
              <a:off x="3956" y="1667"/>
              <a:ext cx="42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solidFill>
                    <a:srgbClr val="000000"/>
                  </a:solidFill>
                  <a:latin typeface="Times" panose="02020603050405020304" pitchFamily="18" charset="0"/>
                </a:rPr>
                <a:t>32 bits</a:t>
              </a:r>
              <a:endParaRPr lang="en-GB" altLang="en-US" sz="2000">
                <a:latin typeface="Times" panose="02020603050405020304" pitchFamily="18" charset="0"/>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GB" altLang="en-US"/>
              <a:t>Figure 4.14</a:t>
            </a:r>
            <a:br>
              <a:rPr lang="en-GB" altLang="en-US"/>
            </a:br>
            <a:r>
              <a:rPr lang="en-GB" altLang="en-US"/>
              <a:t>Request-reply communication</a:t>
            </a:r>
          </a:p>
        </p:txBody>
      </p:sp>
      <p:sp>
        <p:nvSpPr>
          <p:cNvPr id="72707" name="Rectangle 3"/>
          <p:cNvSpPr>
            <a:spLocks noChangeArrowheads="1"/>
          </p:cNvSpPr>
          <p:nvPr/>
        </p:nvSpPr>
        <p:spPr bwMode="auto">
          <a:xfrm>
            <a:off x="7219950" y="1993901"/>
            <a:ext cx="2749550" cy="3154363"/>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72708" name="Rectangle 4"/>
          <p:cNvSpPr>
            <a:spLocks noChangeArrowheads="1"/>
          </p:cNvSpPr>
          <p:nvPr/>
        </p:nvSpPr>
        <p:spPr bwMode="auto">
          <a:xfrm>
            <a:off x="7219951" y="1993901"/>
            <a:ext cx="2771775" cy="3179763"/>
          </a:xfrm>
          <a:prstGeom prst="rect">
            <a:avLst/>
          </a:prstGeom>
          <a:noFill/>
          <a:ln w="36513">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72709" name="Rectangle 5"/>
          <p:cNvSpPr>
            <a:spLocks noChangeArrowheads="1"/>
          </p:cNvSpPr>
          <p:nvPr/>
        </p:nvSpPr>
        <p:spPr bwMode="auto">
          <a:xfrm>
            <a:off x="2019300" y="1993901"/>
            <a:ext cx="2751138" cy="3154363"/>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72710" name="Rectangle 6"/>
          <p:cNvSpPr>
            <a:spLocks noChangeArrowheads="1"/>
          </p:cNvSpPr>
          <p:nvPr/>
        </p:nvSpPr>
        <p:spPr bwMode="auto">
          <a:xfrm>
            <a:off x="2019301" y="1993901"/>
            <a:ext cx="2773363" cy="3179763"/>
          </a:xfrm>
          <a:prstGeom prst="rect">
            <a:avLst/>
          </a:prstGeom>
          <a:noFill/>
          <a:ln w="36513">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72711" name="Rectangle 7"/>
          <p:cNvSpPr>
            <a:spLocks noChangeArrowheads="1"/>
          </p:cNvSpPr>
          <p:nvPr/>
        </p:nvSpPr>
        <p:spPr bwMode="auto">
          <a:xfrm>
            <a:off x="5491164" y="2608264"/>
            <a:ext cx="76302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rPr>
              <a:t>Request</a:t>
            </a:r>
            <a:endParaRPr lang="en-GB" altLang="en-US" sz="2400"/>
          </a:p>
        </p:txBody>
      </p:sp>
      <p:sp>
        <p:nvSpPr>
          <p:cNvPr id="72712" name="Rectangle 8"/>
          <p:cNvSpPr>
            <a:spLocks noChangeArrowheads="1"/>
          </p:cNvSpPr>
          <p:nvPr/>
        </p:nvSpPr>
        <p:spPr bwMode="auto">
          <a:xfrm>
            <a:off x="8297864" y="1731964"/>
            <a:ext cx="60433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rPr>
              <a:t>Server</a:t>
            </a:r>
            <a:endParaRPr lang="en-GB" altLang="en-US" sz="2400"/>
          </a:p>
        </p:txBody>
      </p:sp>
      <p:sp>
        <p:nvSpPr>
          <p:cNvPr id="72713" name="Rectangle 9"/>
          <p:cNvSpPr>
            <a:spLocks noChangeArrowheads="1"/>
          </p:cNvSpPr>
          <p:nvPr/>
        </p:nvSpPr>
        <p:spPr bwMode="auto">
          <a:xfrm>
            <a:off x="3182939" y="1731964"/>
            <a:ext cx="52257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rPr>
              <a:t>Client</a:t>
            </a:r>
            <a:endParaRPr lang="en-GB" altLang="en-US" sz="2400"/>
          </a:p>
        </p:txBody>
      </p:sp>
      <p:sp>
        <p:nvSpPr>
          <p:cNvPr id="72714" name="Oval 10"/>
          <p:cNvSpPr>
            <a:spLocks noChangeArrowheads="1"/>
          </p:cNvSpPr>
          <p:nvPr/>
        </p:nvSpPr>
        <p:spPr bwMode="auto">
          <a:xfrm>
            <a:off x="2159001" y="2244725"/>
            <a:ext cx="2447925" cy="2628900"/>
          </a:xfrm>
          <a:prstGeom prst="ellipse">
            <a:avLst/>
          </a:prstGeom>
          <a:solidFill>
            <a:srgbClr val="FFFFFF"/>
          </a:solidFill>
          <a:ln w="36513">
            <a:solidFill>
              <a:srgbClr val="000000"/>
            </a:solidFill>
            <a:round/>
            <a:headEnd/>
            <a:tailEnd/>
          </a:ln>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72715" name="Rectangle 11"/>
          <p:cNvSpPr>
            <a:spLocks noChangeArrowheads="1"/>
          </p:cNvSpPr>
          <p:nvPr/>
        </p:nvSpPr>
        <p:spPr bwMode="auto">
          <a:xfrm>
            <a:off x="2911475" y="2732089"/>
            <a:ext cx="11285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rPr>
              <a:t>doOperation</a:t>
            </a:r>
            <a:endParaRPr lang="en-GB" altLang="en-US" sz="2400"/>
          </a:p>
        </p:txBody>
      </p:sp>
      <p:sp>
        <p:nvSpPr>
          <p:cNvPr id="72716" name="Rectangle 12"/>
          <p:cNvSpPr>
            <a:spLocks noChangeArrowheads="1"/>
          </p:cNvSpPr>
          <p:nvPr/>
        </p:nvSpPr>
        <p:spPr bwMode="auto">
          <a:xfrm>
            <a:off x="3176588" y="3559176"/>
            <a:ext cx="5017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rPr>
              <a:t>(wait)</a:t>
            </a:r>
            <a:endParaRPr lang="en-GB" altLang="en-US" sz="2400"/>
          </a:p>
        </p:txBody>
      </p:sp>
      <p:sp>
        <p:nvSpPr>
          <p:cNvPr id="72717" name="Rectangle 13"/>
          <p:cNvSpPr>
            <a:spLocks noChangeArrowheads="1"/>
          </p:cNvSpPr>
          <p:nvPr/>
        </p:nvSpPr>
        <p:spPr bwMode="auto">
          <a:xfrm>
            <a:off x="2836863" y="4410076"/>
            <a:ext cx="12423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rPr>
              <a:t>(continuation)</a:t>
            </a:r>
            <a:endParaRPr lang="en-GB" altLang="en-US" sz="2400"/>
          </a:p>
        </p:txBody>
      </p:sp>
      <p:sp>
        <p:nvSpPr>
          <p:cNvPr id="72718" name="Rectangle 14"/>
          <p:cNvSpPr>
            <a:spLocks noChangeArrowheads="1"/>
          </p:cNvSpPr>
          <p:nvPr/>
        </p:nvSpPr>
        <p:spPr bwMode="auto">
          <a:xfrm>
            <a:off x="5535614" y="3910014"/>
            <a:ext cx="52257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rPr>
              <a:t>Reply</a:t>
            </a:r>
            <a:endParaRPr lang="en-GB" altLang="en-US" sz="2400"/>
          </a:p>
        </p:txBody>
      </p:sp>
      <p:sp>
        <p:nvSpPr>
          <p:cNvPr id="72719" name="Rectangle 15"/>
          <p:cNvSpPr>
            <a:spLocks noChangeArrowheads="1"/>
          </p:cNvSpPr>
          <p:nvPr/>
        </p:nvSpPr>
        <p:spPr bwMode="auto">
          <a:xfrm>
            <a:off x="5513389" y="4184651"/>
            <a:ext cx="8319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rPr>
              <a:t>message</a:t>
            </a:r>
            <a:endParaRPr lang="en-GB" altLang="en-US" sz="2400"/>
          </a:p>
        </p:txBody>
      </p:sp>
      <p:sp>
        <p:nvSpPr>
          <p:cNvPr id="72720" name="Oval 16"/>
          <p:cNvSpPr>
            <a:spLocks noChangeArrowheads="1"/>
          </p:cNvSpPr>
          <p:nvPr/>
        </p:nvSpPr>
        <p:spPr bwMode="auto">
          <a:xfrm>
            <a:off x="7404101" y="2270125"/>
            <a:ext cx="2379663" cy="2552700"/>
          </a:xfrm>
          <a:prstGeom prst="ellipse">
            <a:avLst/>
          </a:prstGeom>
          <a:solidFill>
            <a:srgbClr val="FFFFFF"/>
          </a:solidFill>
          <a:ln w="36513">
            <a:solidFill>
              <a:srgbClr val="000000"/>
            </a:solidFill>
            <a:round/>
            <a:headEnd/>
            <a:tailEnd/>
          </a:ln>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72721" name="Rectangle 17"/>
          <p:cNvSpPr>
            <a:spLocks noChangeArrowheads="1"/>
          </p:cNvSpPr>
          <p:nvPr/>
        </p:nvSpPr>
        <p:spPr bwMode="auto">
          <a:xfrm>
            <a:off x="8102600" y="2908301"/>
            <a:ext cx="10483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rPr>
              <a:t>getRequest</a:t>
            </a:r>
            <a:endParaRPr lang="en-GB" altLang="en-US" sz="2400"/>
          </a:p>
        </p:txBody>
      </p:sp>
      <p:sp>
        <p:nvSpPr>
          <p:cNvPr id="72722" name="Rectangle 18"/>
          <p:cNvSpPr>
            <a:spLocks noChangeArrowheads="1"/>
          </p:cNvSpPr>
          <p:nvPr/>
        </p:nvSpPr>
        <p:spPr bwMode="auto">
          <a:xfrm>
            <a:off x="8253414" y="3533776"/>
            <a:ext cx="7181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rPr>
              <a:t>execute</a:t>
            </a:r>
            <a:endParaRPr lang="en-GB" altLang="en-US" sz="2400"/>
          </a:p>
        </p:txBody>
      </p:sp>
      <p:sp>
        <p:nvSpPr>
          <p:cNvPr id="72723" name="Rectangle 19"/>
          <p:cNvSpPr>
            <a:spLocks noChangeArrowheads="1"/>
          </p:cNvSpPr>
          <p:nvPr/>
        </p:nvSpPr>
        <p:spPr bwMode="auto">
          <a:xfrm>
            <a:off x="8253414" y="3833814"/>
            <a:ext cx="6844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rPr>
              <a:t>method</a:t>
            </a:r>
            <a:endParaRPr lang="en-GB" altLang="en-US" sz="2400"/>
          </a:p>
        </p:txBody>
      </p:sp>
      <p:sp>
        <p:nvSpPr>
          <p:cNvPr id="72724" name="Freeform 20"/>
          <p:cNvSpPr>
            <a:spLocks/>
          </p:cNvSpPr>
          <p:nvPr/>
        </p:nvSpPr>
        <p:spPr bwMode="auto">
          <a:xfrm>
            <a:off x="7727951" y="2921001"/>
            <a:ext cx="161925" cy="125413"/>
          </a:xfrm>
          <a:custGeom>
            <a:avLst/>
            <a:gdLst>
              <a:gd name="T0" fmla="*/ 0 w 110"/>
              <a:gd name="T1" fmla="*/ 78125949 h 79"/>
              <a:gd name="T2" fmla="*/ 0 w 110"/>
              <a:gd name="T3" fmla="*/ 0 h 79"/>
              <a:gd name="T4" fmla="*/ 238360960 w 110"/>
              <a:gd name="T5" fmla="*/ 118448610 h 79"/>
              <a:gd name="T6" fmla="*/ 0 w 110"/>
              <a:gd name="T7" fmla="*/ 199093931 h 79"/>
              <a:gd name="T8" fmla="*/ 0 w 110"/>
              <a:gd name="T9" fmla="*/ 78125949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79">
                <a:moveTo>
                  <a:pt x="0" y="31"/>
                </a:moveTo>
                <a:lnTo>
                  <a:pt x="0" y="0"/>
                </a:lnTo>
                <a:lnTo>
                  <a:pt x="110" y="47"/>
                </a:lnTo>
                <a:lnTo>
                  <a:pt x="0" y="79"/>
                </a:lnTo>
                <a:lnTo>
                  <a:pt x="0" y="31"/>
                </a:lnTo>
                <a:close/>
              </a:path>
            </a:pathLst>
          </a:custGeom>
          <a:solidFill>
            <a:srgbClr val="000000"/>
          </a:solidFill>
          <a:ln w="36513">
            <a:solidFill>
              <a:srgbClr val="000000"/>
            </a:solidFill>
            <a:prstDash val="solid"/>
            <a:round/>
            <a:headEnd/>
            <a:tailEnd/>
          </a:ln>
        </p:spPr>
        <p:txBody>
          <a:bodyPr/>
          <a:lstStyle/>
          <a:p>
            <a:endParaRPr lang="en-US"/>
          </a:p>
        </p:txBody>
      </p:sp>
      <p:sp>
        <p:nvSpPr>
          <p:cNvPr id="72725" name="Line 21"/>
          <p:cNvSpPr>
            <a:spLocks noChangeShapeType="1"/>
          </p:cNvSpPr>
          <p:nvPr/>
        </p:nvSpPr>
        <p:spPr bwMode="auto">
          <a:xfrm>
            <a:off x="4076701" y="2820989"/>
            <a:ext cx="3629025" cy="149225"/>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26" name="Freeform 22"/>
          <p:cNvSpPr>
            <a:spLocks/>
          </p:cNvSpPr>
          <p:nvPr/>
        </p:nvSpPr>
        <p:spPr bwMode="auto">
          <a:xfrm>
            <a:off x="3892550" y="4071938"/>
            <a:ext cx="184150" cy="100012"/>
          </a:xfrm>
          <a:custGeom>
            <a:avLst/>
            <a:gdLst>
              <a:gd name="T0" fmla="*/ 269136687 w 126"/>
              <a:gd name="T1" fmla="*/ 80644597 h 63"/>
              <a:gd name="T2" fmla="*/ 269136687 w 126"/>
              <a:gd name="T3" fmla="*/ 158768256 h 63"/>
              <a:gd name="T4" fmla="*/ 0 w 126"/>
              <a:gd name="T5" fmla="*/ 80644597 h 63"/>
              <a:gd name="T6" fmla="*/ 269136687 w 126"/>
              <a:gd name="T7" fmla="*/ 0 h 63"/>
              <a:gd name="T8" fmla="*/ 269136687 w 126"/>
              <a:gd name="T9" fmla="*/ 80644597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63">
                <a:moveTo>
                  <a:pt x="126" y="32"/>
                </a:moveTo>
                <a:lnTo>
                  <a:pt x="126" y="63"/>
                </a:lnTo>
                <a:lnTo>
                  <a:pt x="0" y="32"/>
                </a:lnTo>
                <a:lnTo>
                  <a:pt x="126" y="0"/>
                </a:lnTo>
                <a:lnTo>
                  <a:pt x="126" y="32"/>
                </a:lnTo>
                <a:close/>
              </a:path>
            </a:pathLst>
          </a:custGeom>
          <a:solidFill>
            <a:srgbClr val="000000"/>
          </a:solidFill>
          <a:ln w="36513">
            <a:solidFill>
              <a:srgbClr val="000000"/>
            </a:solidFill>
            <a:prstDash val="solid"/>
            <a:round/>
            <a:headEnd/>
            <a:tailEnd/>
          </a:ln>
        </p:spPr>
        <p:txBody>
          <a:bodyPr/>
          <a:lstStyle/>
          <a:p>
            <a:endParaRPr lang="en-US"/>
          </a:p>
        </p:txBody>
      </p:sp>
      <p:sp>
        <p:nvSpPr>
          <p:cNvPr id="72727" name="Line 23"/>
          <p:cNvSpPr>
            <a:spLocks noChangeShapeType="1"/>
          </p:cNvSpPr>
          <p:nvPr/>
        </p:nvSpPr>
        <p:spPr bwMode="auto">
          <a:xfrm>
            <a:off x="4076701" y="4122738"/>
            <a:ext cx="3859213" cy="74612"/>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28" name="Rectangle 24"/>
          <p:cNvSpPr>
            <a:spLocks noChangeArrowheads="1"/>
          </p:cNvSpPr>
          <p:nvPr/>
        </p:nvSpPr>
        <p:spPr bwMode="auto">
          <a:xfrm>
            <a:off x="5443539" y="2957514"/>
            <a:ext cx="8319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rPr>
              <a:t>message</a:t>
            </a:r>
            <a:endParaRPr lang="en-GB" altLang="en-US" sz="2400"/>
          </a:p>
        </p:txBody>
      </p:sp>
      <p:sp>
        <p:nvSpPr>
          <p:cNvPr id="72729" name="Rectangle 25"/>
          <p:cNvSpPr>
            <a:spLocks noChangeArrowheads="1"/>
          </p:cNvSpPr>
          <p:nvPr/>
        </p:nvSpPr>
        <p:spPr bwMode="auto">
          <a:xfrm>
            <a:off x="8053388" y="3233739"/>
            <a:ext cx="11397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rPr>
              <a:t>select object</a:t>
            </a:r>
            <a:endParaRPr lang="en-GB" altLang="en-US" sz="2400"/>
          </a:p>
        </p:txBody>
      </p:sp>
      <p:sp>
        <p:nvSpPr>
          <p:cNvPr id="72730" name="Rectangle 26"/>
          <p:cNvSpPr>
            <a:spLocks noChangeArrowheads="1"/>
          </p:cNvSpPr>
          <p:nvPr/>
        </p:nvSpPr>
        <p:spPr bwMode="auto">
          <a:xfrm>
            <a:off x="8137526" y="4135439"/>
            <a:ext cx="9666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rPr>
              <a:t>sendReply</a:t>
            </a:r>
            <a:endParaRPr lang="en-GB" altLang="en-US" sz="2400"/>
          </a:p>
        </p:txBody>
      </p:sp>
      <p:grpSp>
        <p:nvGrpSpPr>
          <p:cNvPr id="72731" name="Group 27"/>
          <p:cNvGrpSpPr>
            <a:grpSpLocks/>
          </p:cNvGrpSpPr>
          <p:nvPr/>
        </p:nvGrpSpPr>
        <p:grpSpPr bwMode="auto">
          <a:xfrm>
            <a:off x="3348038" y="3143251"/>
            <a:ext cx="69850" cy="239713"/>
            <a:chOff x="517" y="1652"/>
            <a:chExt cx="47" cy="151"/>
          </a:xfrm>
        </p:grpSpPr>
        <p:sp>
          <p:nvSpPr>
            <p:cNvPr id="72735" name="Oval 28"/>
            <p:cNvSpPr>
              <a:spLocks noChangeArrowheads="1"/>
            </p:cNvSpPr>
            <p:nvPr/>
          </p:nvSpPr>
          <p:spPr bwMode="auto">
            <a:xfrm>
              <a:off x="517" y="1652"/>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72736" name="Oval 29"/>
            <p:cNvSpPr>
              <a:spLocks noChangeArrowheads="1"/>
            </p:cNvSpPr>
            <p:nvPr/>
          </p:nvSpPr>
          <p:spPr bwMode="auto">
            <a:xfrm>
              <a:off x="517" y="1756"/>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grpSp>
      <p:grpSp>
        <p:nvGrpSpPr>
          <p:cNvPr id="72732" name="Group 30"/>
          <p:cNvGrpSpPr>
            <a:grpSpLocks/>
          </p:cNvGrpSpPr>
          <p:nvPr/>
        </p:nvGrpSpPr>
        <p:grpSpPr bwMode="auto">
          <a:xfrm>
            <a:off x="3348038" y="3981451"/>
            <a:ext cx="69850" cy="239713"/>
            <a:chOff x="517" y="1652"/>
            <a:chExt cx="47" cy="151"/>
          </a:xfrm>
        </p:grpSpPr>
        <p:sp>
          <p:nvSpPr>
            <p:cNvPr id="72733" name="Oval 31"/>
            <p:cNvSpPr>
              <a:spLocks noChangeArrowheads="1"/>
            </p:cNvSpPr>
            <p:nvPr/>
          </p:nvSpPr>
          <p:spPr bwMode="auto">
            <a:xfrm>
              <a:off x="517" y="1652"/>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72734" name="Oval 32"/>
            <p:cNvSpPr>
              <a:spLocks noChangeArrowheads="1"/>
            </p:cNvSpPr>
            <p:nvPr/>
          </p:nvSpPr>
          <p:spPr bwMode="auto">
            <a:xfrm>
              <a:off x="517" y="1756"/>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GB" altLang="en-US" sz="3200"/>
              <a:t>Figure 4.15</a:t>
            </a:r>
            <a:br>
              <a:rPr lang="en-GB" altLang="en-US" sz="3200"/>
            </a:br>
            <a:r>
              <a:rPr lang="en-GB" altLang="en-US" sz="3200"/>
              <a:t>Operations of the request-reply protocol</a:t>
            </a:r>
          </a:p>
        </p:txBody>
      </p:sp>
      <p:sp>
        <p:nvSpPr>
          <p:cNvPr id="73731" name="Rectangle 3"/>
          <p:cNvSpPr>
            <a:spLocks noChangeArrowheads="1"/>
          </p:cNvSpPr>
          <p:nvPr/>
        </p:nvSpPr>
        <p:spPr bwMode="auto">
          <a:xfrm>
            <a:off x="2184401" y="2127251"/>
            <a:ext cx="8208963"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panose="020B0604020202020204" pitchFamily="34" charset="0"/>
              </a:defRPr>
            </a:lvl1pPr>
            <a:lvl2pPr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latin typeface="Times" panose="02020603050405020304" pitchFamily="18" charset="0"/>
              </a:rPr>
              <a:t>public byte[] doOperation (RemoteObjectRef o, int methodId, byte[] arguments)</a:t>
            </a:r>
            <a:endParaRPr lang="en-GB" altLang="en-US" sz="1800">
              <a:latin typeface="Times" panose="02020603050405020304" pitchFamily="18" charset="0"/>
            </a:endParaRPr>
          </a:p>
          <a:p>
            <a:pPr lvl="1">
              <a:spcBef>
                <a:spcPct val="0"/>
              </a:spcBef>
              <a:buFontTx/>
              <a:buNone/>
            </a:pPr>
            <a:r>
              <a:rPr lang="en-GB" altLang="en-US" sz="2000">
                <a:latin typeface="Times" panose="02020603050405020304" pitchFamily="18" charset="0"/>
              </a:rPr>
              <a:t>sends a request message to the remote object and returns the reply. </a:t>
            </a:r>
          </a:p>
          <a:p>
            <a:pPr lvl="1">
              <a:spcBef>
                <a:spcPct val="0"/>
              </a:spcBef>
              <a:buFontTx/>
              <a:buNone/>
            </a:pPr>
            <a:r>
              <a:rPr lang="en-GB" altLang="en-US" sz="2000">
                <a:latin typeface="Times" panose="02020603050405020304" pitchFamily="18" charset="0"/>
              </a:rPr>
              <a:t>The arguments specify the remote object, the method to be invoked and the arguments of that method.</a:t>
            </a:r>
          </a:p>
          <a:p>
            <a:pPr>
              <a:spcBef>
                <a:spcPts val="600"/>
              </a:spcBef>
              <a:buNone/>
            </a:pPr>
            <a:r>
              <a:rPr lang="en-GB" altLang="en-US" sz="2000" i="1">
                <a:latin typeface="Times" panose="02020603050405020304" pitchFamily="18" charset="0"/>
              </a:rPr>
              <a:t>public byte[] getRequest ();</a:t>
            </a:r>
            <a:endParaRPr lang="en-GB" altLang="en-US" sz="2000">
              <a:latin typeface="Times" panose="02020603050405020304" pitchFamily="18" charset="0"/>
            </a:endParaRPr>
          </a:p>
          <a:p>
            <a:pPr lvl="1">
              <a:spcBef>
                <a:spcPts val="600"/>
              </a:spcBef>
              <a:buNone/>
            </a:pPr>
            <a:r>
              <a:rPr lang="en-GB" altLang="en-US" sz="2000">
                <a:latin typeface="Times" panose="02020603050405020304" pitchFamily="18" charset="0"/>
              </a:rPr>
              <a:t>acquires a client request via the server port.</a:t>
            </a:r>
          </a:p>
          <a:p>
            <a:pPr>
              <a:spcBef>
                <a:spcPts val="600"/>
              </a:spcBef>
              <a:buNone/>
            </a:pPr>
            <a:r>
              <a:rPr lang="en-GB" altLang="en-US" sz="2000" i="1">
                <a:latin typeface="Times" panose="02020603050405020304" pitchFamily="18" charset="0"/>
              </a:rPr>
              <a:t>public void sendReply (byte[] reply, InetAddress clientHost, int clientPort);</a:t>
            </a:r>
            <a:r>
              <a:rPr lang="en-GB" altLang="en-US" sz="2000">
                <a:latin typeface="Times" panose="02020603050405020304" pitchFamily="18" charset="0"/>
              </a:rPr>
              <a:t> </a:t>
            </a:r>
          </a:p>
          <a:p>
            <a:pPr lvl="1">
              <a:spcBef>
                <a:spcPts val="600"/>
              </a:spcBef>
              <a:buNone/>
            </a:pPr>
            <a:r>
              <a:rPr lang="en-GB" altLang="en-US" sz="2000">
                <a:latin typeface="Times" panose="02020603050405020304" pitchFamily="18" charset="0"/>
              </a:rPr>
              <a:t>sends the reply message reply to the client at its Internet address and port.</a:t>
            </a:r>
            <a:endParaRPr lang="en-GB" altLang="en-US" sz="2400">
              <a:latin typeface="Times" panose="02020603050405020304"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GB" altLang="en-US" sz="3200"/>
              <a:t>Figure 4.16</a:t>
            </a:r>
            <a:br>
              <a:rPr lang="en-GB" altLang="en-US" sz="3200"/>
            </a:br>
            <a:r>
              <a:rPr lang="en-GB" altLang="en-US" sz="3200"/>
              <a:t>Request-reply message structure</a:t>
            </a:r>
          </a:p>
        </p:txBody>
      </p:sp>
      <p:grpSp>
        <p:nvGrpSpPr>
          <p:cNvPr id="74755" name="Group 3"/>
          <p:cNvGrpSpPr>
            <a:grpSpLocks/>
          </p:cNvGrpSpPr>
          <p:nvPr/>
        </p:nvGrpSpPr>
        <p:grpSpPr bwMode="auto">
          <a:xfrm>
            <a:off x="2143125" y="1784351"/>
            <a:ext cx="8252792" cy="2951163"/>
            <a:chOff x="422" y="1124"/>
            <a:chExt cx="5632" cy="1859"/>
          </a:xfrm>
        </p:grpSpPr>
        <p:sp>
          <p:nvSpPr>
            <p:cNvPr id="74756" name="Rectangle 4"/>
            <p:cNvSpPr>
              <a:spLocks noChangeArrowheads="1"/>
            </p:cNvSpPr>
            <p:nvPr/>
          </p:nvSpPr>
          <p:spPr bwMode="auto">
            <a:xfrm>
              <a:off x="422" y="1124"/>
              <a:ext cx="2962" cy="1859"/>
            </a:xfrm>
            <a:prstGeom prst="rect">
              <a:avLst/>
            </a:prstGeom>
            <a:noFill/>
            <a:ln w="476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74757" name="Line 5"/>
            <p:cNvSpPr>
              <a:spLocks noChangeShapeType="1"/>
            </p:cNvSpPr>
            <p:nvPr/>
          </p:nvSpPr>
          <p:spPr bwMode="auto">
            <a:xfrm>
              <a:off x="422" y="1492"/>
              <a:ext cx="2942" cy="1"/>
            </a:xfrm>
            <a:prstGeom prst="line">
              <a:avLst/>
            </a:prstGeom>
            <a:noFill/>
            <a:ln w="476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758" name="Line 6"/>
            <p:cNvSpPr>
              <a:spLocks noChangeShapeType="1"/>
            </p:cNvSpPr>
            <p:nvPr/>
          </p:nvSpPr>
          <p:spPr bwMode="auto">
            <a:xfrm>
              <a:off x="422" y="1859"/>
              <a:ext cx="2942" cy="1"/>
            </a:xfrm>
            <a:prstGeom prst="line">
              <a:avLst/>
            </a:prstGeom>
            <a:noFill/>
            <a:ln w="476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759" name="Line 7"/>
            <p:cNvSpPr>
              <a:spLocks noChangeShapeType="1"/>
            </p:cNvSpPr>
            <p:nvPr/>
          </p:nvSpPr>
          <p:spPr bwMode="auto">
            <a:xfrm>
              <a:off x="422" y="2227"/>
              <a:ext cx="2942" cy="1"/>
            </a:xfrm>
            <a:prstGeom prst="line">
              <a:avLst/>
            </a:prstGeom>
            <a:noFill/>
            <a:ln w="476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760" name="Line 8"/>
            <p:cNvSpPr>
              <a:spLocks noChangeShapeType="1"/>
            </p:cNvSpPr>
            <p:nvPr/>
          </p:nvSpPr>
          <p:spPr bwMode="auto">
            <a:xfrm>
              <a:off x="442" y="2595"/>
              <a:ext cx="2942" cy="1"/>
            </a:xfrm>
            <a:prstGeom prst="line">
              <a:avLst/>
            </a:prstGeom>
            <a:noFill/>
            <a:ln w="476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761" name="Rectangle 9"/>
            <p:cNvSpPr>
              <a:spLocks noChangeArrowheads="1"/>
            </p:cNvSpPr>
            <p:nvPr/>
          </p:nvSpPr>
          <p:spPr bwMode="auto">
            <a:xfrm>
              <a:off x="622" y="1195"/>
              <a:ext cx="122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600">
                  <a:solidFill>
                    <a:srgbClr val="000000"/>
                  </a:solidFill>
                  <a:latin typeface="Times" panose="02020603050405020304" pitchFamily="18" charset="0"/>
                </a:rPr>
                <a:t>messageType</a:t>
              </a:r>
              <a:endParaRPr lang="en-GB" altLang="en-US" sz="2400">
                <a:latin typeface="Times" panose="02020603050405020304" pitchFamily="18" charset="0"/>
              </a:endParaRPr>
            </a:p>
          </p:txBody>
        </p:sp>
        <p:sp>
          <p:nvSpPr>
            <p:cNvPr id="74762" name="Rectangle 10"/>
            <p:cNvSpPr>
              <a:spLocks noChangeArrowheads="1"/>
            </p:cNvSpPr>
            <p:nvPr/>
          </p:nvSpPr>
          <p:spPr bwMode="auto">
            <a:xfrm>
              <a:off x="622" y="1563"/>
              <a:ext cx="84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600">
                  <a:solidFill>
                    <a:srgbClr val="000000"/>
                  </a:solidFill>
                  <a:latin typeface="Times" panose="02020603050405020304" pitchFamily="18" charset="0"/>
                </a:rPr>
                <a:t>requestId</a:t>
              </a:r>
              <a:endParaRPr lang="en-GB" altLang="en-US" sz="2400">
                <a:latin typeface="Times" panose="02020603050405020304" pitchFamily="18" charset="0"/>
              </a:endParaRPr>
            </a:p>
          </p:txBody>
        </p:sp>
        <p:sp>
          <p:nvSpPr>
            <p:cNvPr id="74763" name="Rectangle 11"/>
            <p:cNvSpPr>
              <a:spLocks noChangeArrowheads="1"/>
            </p:cNvSpPr>
            <p:nvPr/>
          </p:nvSpPr>
          <p:spPr bwMode="auto">
            <a:xfrm>
              <a:off x="622" y="1951"/>
              <a:ext cx="147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600">
                  <a:solidFill>
                    <a:srgbClr val="000000"/>
                  </a:solidFill>
                  <a:latin typeface="Times" panose="02020603050405020304" pitchFamily="18" charset="0"/>
                </a:rPr>
                <a:t>objectReference</a:t>
              </a:r>
              <a:endParaRPr lang="en-GB" altLang="en-US" sz="2400">
                <a:latin typeface="Times" panose="02020603050405020304" pitchFamily="18" charset="0"/>
              </a:endParaRPr>
            </a:p>
          </p:txBody>
        </p:sp>
        <p:sp>
          <p:nvSpPr>
            <p:cNvPr id="74764" name="Rectangle 12"/>
            <p:cNvSpPr>
              <a:spLocks noChangeArrowheads="1"/>
            </p:cNvSpPr>
            <p:nvPr/>
          </p:nvSpPr>
          <p:spPr bwMode="auto">
            <a:xfrm>
              <a:off x="622" y="2298"/>
              <a:ext cx="8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600">
                  <a:solidFill>
                    <a:srgbClr val="000000"/>
                  </a:solidFill>
                  <a:latin typeface="Times" panose="02020603050405020304" pitchFamily="18" charset="0"/>
                </a:rPr>
                <a:t>methodId</a:t>
              </a:r>
              <a:endParaRPr lang="en-GB" altLang="en-US" sz="2400">
                <a:latin typeface="Times" panose="02020603050405020304" pitchFamily="18" charset="0"/>
              </a:endParaRPr>
            </a:p>
          </p:txBody>
        </p:sp>
        <p:sp>
          <p:nvSpPr>
            <p:cNvPr id="74765" name="Rectangle 13"/>
            <p:cNvSpPr>
              <a:spLocks noChangeArrowheads="1"/>
            </p:cNvSpPr>
            <p:nvPr/>
          </p:nvSpPr>
          <p:spPr bwMode="auto">
            <a:xfrm>
              <a:off x="622" y="2666"/>
              <a:ext cx="9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600">
                  <a:solidFill>
                    <a:srgbClr val="000000"/>
                  </a:solidFill>
                  <a:latin typeface="Times" panose="02020603050405020304" pitchFamily="18" charset="0"/>
                </a:rPr>
                <a:t>arguments</a:t>
              </a:r>
              <a:endParaRPr lang="en-GB" altLang="en-US" sz="2400">
                <a:latin typeface="Times" panose="02020603050405020304" pitchFamily="18" charset="0"/>
              </a:endParaRPr>
            </a:p>
          </p:txBody>
        </p:sp>
        <p:sp>
          <p:nvSpPr>
            <p:cNvPr id="74766" name="Rectangle 14"/>
            <p:cNvSpPr>
              <a:spLocks noChangeArrowheads="1"/>
            </p:cNvSpPr>
            <p:nvPr/>
          </p:nvSpPr>
          <p:spPr bwMode="auto">
            <a:xfrm>
              <a:off x="3550" y="1195"/>
              <a:ext cx="250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600" i="1">
                  <a:solidFill>
                    <a:srgbClr val="000000"/>
                  </a:solidFill>
                  <a:latin typeface="Times" panose="02020603050405020304" pitchFamily="18" charset="0"/>
                </a:rPr>
                <a:t>int   (0=Request, 1= Reply)</a:t>
              </a:r>
              <a:endParaRPr lang="en-GB" altLang="en-US" sz="2400">
                <a:latin typeface="Times" panose="02020603050405020304" pitchFamily="18" charset="0"/>
              </a:endParaRPr>
            </a:p>
          </p:txBody>
        </p:sp>
        <p:sp>
          <p:nvSpPr>
            <p:cNvPr id="74767" name="Rectangle 15"/>
            <p:cNvSpPr>
              <a:spLocks noChangeArrowheads="1"/>
            </p:cNvSpPr>
            <p:nvPr/>
          </p:nvSpPr>
          <p:spPr bwMode="auto">
            <a:xfrm>
              <a:off x="3550" y="1563"/>
              <a:ext cx="24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600" i="1">
                  <a:solidFill>
                    <a:srgbClr val="000000"/>
                  </a:solidFill>
                  <a:latin typeface="Times" panose="02020603050405020304" pitchFamily="18" charset="0"/>
                </a:rPr>
                <a:t>int</a:t>
              </a:r>
              <a:endParaRPr lang="en-GB" altLang="en-US" sz="2400">
                <a:latin typeface="Times" panose="02020603050405020304" pitchFamily="18" charset="0"/>
              </a:endParaRPr>
            </a:p>
          </p:txBody>
        </p:sp>
        <p:sp>
          <p:nvSpPr>
            <p:cNvPr id="74768" name="Rectangle 16"/>
            <p:cNvSpPr>
              <a:spLocks noChangeArrowheads="1"/>
            </p:cNvSpPr>
            <p:nvPr/>
          </p:nvSpPr>
          <p:spPr bwMode="auto">
            <a:xfrm>
              <a:off x="3550" y="1951"/>
              <a:ext cx="159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600" i="1">
                  <a:solidFill>
                    <a:srgbClr val="000000"/>
                  </a:solidFill>
                  <a:latin typeface="Times" panose="02020603050405020304" pitchFamily="18" charset="0"/>
                </a:rPr>
                <a:t>RemoteObjectRef</a:t>
              </a:r>
              <a:endParaRPr lang="en-GB" altLang="en-US" sz="2400">
                <a:latin typeface="Times" panose="02020603050405020304" pitchFamily="18" charset="0"/>
              </a:endParaRPr>
            </a:p>
          </p:txBody>
        </p:sp>
        <p:sp>
          <p:nvSpPr>
            <p:cNvPr id="74769" name="Rectangle 17"/>
            <p:cNvSpPr>
              <a:spLocks noChangeArrowheads="1"/>
            </p:cNvSpPr>
            <p:nvPr/>
          </p:nvSpPr>
          <p:spPr bwMode="auto">
            <a:xfrm>
              <a:off x="3550" y="2318"/>
              <a:ext cx="125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600" i="1">
                  <a:solidFill>
                    <a:srgbClr val="000000"/>
                  </a:solidFill>
                  <a:latin typeface="Times" panose="02020603050405020304" pitchFamily="18" charset="0"/>
                </a:rPr>
                <a:t>int or Method</a:t>
              </a:r>
              <a:endParaRPr lang="en-GB" altLang="en-US" sz="2400">
                <a:latin typeface="Times" panose="02020603050405020304" pitchFamily="18" charset="0"/>
              </a:endParaRPr>
            </a:p>
          </p:txBody>
        </p:sp>
        <p:sp>
          <p:nvSpPr>
            <p:cNvPr id="74770" name="Rectangle 18"/>
            <p:cNvSpPr>
              <a:spLocks noChangeArrowheads="1"/>
            </p:cNvSpPr>
            <p:nvPr/>
          </p:nvSpPr>
          <p:spPr bwMode="auto">
            <a:xfrm>
              <a:off x="3550" y="2686"/>
              <a:ext cx="126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600" i="1">
                  <a:solidFill>
                    <a:srgbClr val="000000"/>
                  </a:solidFill>
                  <a:latin typeface="Times" panose="02020603050405020304" pitchFamily="18" charset="0"/>
                </a:rPr>
                <a:t>array of bytes</a:t>
              </a:r>
              <a:endParaRPr lang="en-GB" altLang="en-US" sz="2400">
                <a:latin typeface="Times" panose="02020603050405020304" pitchFamily="18" charset="0"/>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GB" altLang="en-US" sz="3200" dirty="0"/>
              <a:t>Figure 4.17</a:t>
            </a:r>
            <a:br>
              <a:rPr lang="en-GB" altLang="en-US" sz="3200" dirty="0"/>
            </a:br>
            <a:r>
              <a:rPr lang="en-GB" altLang="en-US" sz="3200" dirty="0"/>
              <a:t>RPC exchange protocols</a:t>
            </a:r>
          </a:p>
        </p:txBody>
      </p:sp>
      <p:sp>
        <p:nvSpPr>
          <p:cNvPr id="75779" name="Rectangle 3"/>
          <p:cNvSpPr>
            <a:spLocks noChangeArrowheads="1"/>
          </p:cNvSpPr>
          <p:nvPr/>
        </p:nvSpPr>
        <p:spPr bwMode="auto">
          <a:xfrm>
            <a:off x="4219575" y="2216151"/>
            <a:ext cx="20518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000" i="1">
                <a:solidFill>
                  <a:srgbClr val="000000"/>
                </a:solidFill>
                <a:latin typeface="Times" panose="02020603050405020304" pitchFamily="18" charset="0"/>
              </a:rPr>
              <a:t>                                </a:t>
            </a:r>
            <a:endParaRPr lang="en-GB" altLang="en-US" sz="2000">
              <a:latin typeface="Times" panose="02020603050405020304" pitchFamily="18" charset="0"/>
            </a:endParaRPr>
          </a:p>
        </p:txBody>
      </p:sp>
      <p:sp>
        <p:nvSpPr>
          <p:cNvPr id="75780" name="Rectangle 4"/>
          <p:cNvSpPr>
            <a:spLocks noChangeArrowheads="1"/>
          </p:cNvSpPr>
          <p:nvPr/>
        </p:nvSpPr>
        <p:spPr bwMode="auto">
          <a:xfrm>
            <a:off x="2874963" y="3062289"/>
            <a:ext cx="1715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000">
                <a:solidFill>
                  <a:srgbClr val="000000"/>
                </a:solidFill>
                <a:latin typeface="Times" panose="02020603050405020304" pitchFamily="18" charset="0"/>
              </a:rPr>
              <a:t>R</a:t>
            </a:r>
            <a:endParaRPr lang="en-GB" altLang="en-US" sz="2000">
              <a:latin typeface="Times" panose="02020603050405020304" pitchFamily="18" charset="0"/>
            </a:endParaRPr>
          </a:p>
        </p:txBody>
      </p:sp>
      <p:sp>
        <p:nvSpPr>
          <p:cNvPr id="75781" name="Rectangle 5"/>
          <p:cNvSpPr>
            <a:spLocks noChangeArrowheads="1"/>
          </p:cNvSpPr>
          <p:nvPr/>
        </p:nvSpPr>
        <p:spPr bwMode="auto">
          <a:xfrm>
            <a:off x="4189414" y="3092450"/>
            <a:ext cx="790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solidFill>
                  <a:srgbClr val="000000"/>
                </a:solidFill>
                <a:latin typeface="Times" panose="02020603050405020304" pitchFamily="18" charset="0"/>
              </a:rPr>
              <a:t>Request</a:t>
            </a:r>
            <a:endParaRPr lang="en-GB" altLang="en-US" sz="1800">
              <a:latin typeface="Times" panose="02020603050405020304" pitchFamily="18" charset="0"/>
            </a:endParaRPr>
          </a:p>
        </p:txBody>
      </p:sp>
      <p:sp>
        <p:nvSpPr>
          <p:cNvPr id="75782" name="Rectangle 6"/>
          <p:cNvSpPr>
            <a:spLocks noChangeArrowheads="1"/>
          </p:cNvSpPr>
          <p:nvPr/>
        </p:nvSpPr>
        <p:spPr bwMode="auto">
          <a:xfrm>
            <a:off x="2874963" y="3519489"/>
            <a:ext cx="1715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000">
                <a:solidFill>
                  <a:srgbClr val="000000"/>
                </a:solidFill>
                <a:latin typeface="Times" panose="02020603050405020304" pitchFamily="18" charset="0"/>
              </a:rPr>
              <a:t>R</a:t>
            </a:r>
            <a:endParaRPr lang="en-GB" altLang="en-US" sz="2000">
              <a:latin typeface="Times" panose="02020603050405020304" pitchFamily="18" charset="0"/>
            </a:endParaRPr>
          </a:p>
        </p:txBody>
      </p:sp>
      <p:sp>
        <p:nvSpPr>
          <p:cNvPr id="75783" name="Rectangle 7"/>
          <p:cNvSpPr>
            <a:spLocks noChangeArrowheads="1"/>
          </p:cNvSpPr>
          <p:nvPr/>
        </p:nvSpPr>
        <p:spPr bwMode="auto">
          <a:xfrm>
            <a:off x="3006725" y="3519489"/>
            <a:ext cx="1715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000">
                <a:solidFill>
                  <a:srgbClr val="000000"/>
                </a:solidFill>
                <a:latin typeface="Times" panose="02020603050405020304" pitchFamily="18" charset="0"/>
              </a:rPr>
              <a:t>R</a:t>
            </a:r>
            <a:endParaRPr lang="en-GB" altLang="en-US" sz="2000">
              <a:latin typeface="Times" panose="02020603050405020304" pitchFamily="18" charset="0"/>
            </a:endParaRPr>
          </a:p>
        </p:txBody>
      </p:sp>
      <p:sp>
        <p:nvSpPr>
          <p:cNvPr id="75784" name="Rectangle 8"/>
          <p:cNvSpPr>
            <a:spLocks noChangeArrowheads="1"/>
          </p:cNvSpPr>
          <p:nvPr/>
        </p:nvSpPr>
        <p:spPr bwMode="auto">
          <a:xfrm>
            <a:off x="5534026" y="3519489"/>
            <a:ext cx="5834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000" i="1">
                <a:solidFill>
                  <a:srgbClr val="000000"/>
                </a:solidFill>
                <a:latin typeface="Times" panose="02020603050405020304" pitchFamily="18" charset="0"/>
              </a:rPr>
              <a:t>Reply</a:t>
            </a:r>
            <a:endParaRPr lang="en-GB" altLang="en-US" sz="2000">
              <a:latin typeface="Times" panose="02020603050405020304" pitchFamily="18" charset="0"/>
            </a:endParaRPr>
          </a:p>
        </p:txBody>
      </p:sp>
      <p:sp>
        <p:nvSpPr>
          <p:cNvPr id="75785" name="Rectangle 9"/>
          <p:cNvSpPr>
            <a:spLocks noChangeArrowheads="1"/>
          </p:cNvSpPr>
          <p:nvPr/>
        </p:nvSpPr>
        <p:spPr bwMode="auto">
          <a:xfrm>
            <a:off x="2874963" y="4002089"/>
            <a:ext cx="1715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000">
                <a:solidFill>
                  <a:srgbClr val="000000"/>
                </a:solidFill>
                <a:latin typeface="Times" panose="02020603050405020304" pitchFamily="18" charset="0"/>
              </a:rPr>
              <a:t>R</a:t>
            </a:r>
            <a:endParaRPr lang="en-GB" altLang="en-US" sz="2000">
              <a:latin typeface="Times" panose="02020603050405020304" pitchFamily="18" charset="0"/>
            </a:endParaRPr>
          </a:p>
        </p:txBody>
      </p:sp>
      <p:sp>
        <p:nvSpPr>
          <p:cNvPr id="75786" name="Rectangle 10"/>
          <p:cNvSpPr>
            <a:spLocks noChangeArrowheads="1"/>
          </p:cNvSpPr>
          <p:nvPr/>
        </p:nvSpPr>
        <p:spPr bwMode="auto">
          <a:xfrm>
            <a:off x="3006725" y="4002089"/>
            <a:ext cx="1715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000">
                <a:solidFill>
                  <a:srgbClr val="000000"/>
                </a:solidFill>
                <a:latin typeface="Times" panose="02020603050405020304" pitchFamily="18" charset="0"/>
              </a:rPr>
              <a:t>R</a:t>
            </a:r>
            <a:endParaRPr lang="en-GB" altLang="en-US" sz="2000">
              <a:latin typeface="Times" panose="02020603050405020304" pitchFamily="18" charset="0"/>
            </a:endParaRPr>
          </a:p>
        </p:txBody>
      </p:sp>
      <p:sp>
        <p:nvSpPr>
          <p:cNvPr id="75787" name="Rectangle 11"/>
          <p:cNvSpPr>
            <a:spLocks noChangeArrowheads="1"/>
          </p:cNvSpPr>
          <p:nvPr/>
        </p:nvSpPr>
        <p:spPr bwMode="auto">
          <a:xfrm>
            <a:off x="3133725" y="4002089"/>
            <a:ext cx="1859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000">
                <a:solidFill>
                  <a:srgbClr val="000000"/>
                </a:solidFill>
                <a:latin typeface="Times" panose="02020603050405020304" pitchFamily="18" charset="0"/>
              </a:rPr>
              <a:t>A</a:t>
            </a:r>
            <a:endParaRPr lang="en-GB" altLang="en-US" sz="2000">
              <a:latin typeface="Times" panose="02020603050405020304" pitchFamily="18" charset="0"/>
            </a:endParaRPr>
          </a:p>
        </p:txBody>
      </p:sp>
      <p:sp>
        <p:nvSpPr>
          <p:cNvPr id="75788" name="Rectangle 12"/>
          <p:cNvSpPr>
            <a:spLocks noChangeArrowheads="1"/>
          </p:cNvSpPr>
          <p:nvPr/>
        </p:nvSpPr>
        <p:spPr bwMode="auto">
          <a:xfrm>
            <a:off x="7299326" y="4002089"/>
            <a:ext cx="19477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000" i="1">
                <a:solidFill>
                  <a:srgbClr val="000000"/>
                </a:solidFill>
                <a:latin typeface="Times" panose="02020603050405020304" pitchFamily="18" charset="0"/>
              </a:rPr>
              <a:t>Acknowledge reply</a:t>
            </a:r>
            <a:endParaRPr lang="en-GB" altLang="en-US" sz="2000">
              <a:latin typeface="Times" panose="02020603050405020304" pitchFamily="18" charset="0"/>
            </a:endParaRPr>
          </a:p>
        </p:txBody>
      </p:sp>
      <p:grpSp>
        <p:nvGrpSpPr>
          <p:cNvPr id="75789" name="Group 13"/>
          <p:cNvGrpSpPr>
            <a:grpSpLocks/>
          </p:cNvGrpSpPr>
          <p:nvPr/>
        </p:nvGrpSpPr>
        <p:grpSpPr bwMode="auto">
          <a:xfrm>
            <a:off x="2857501" y="1749425"/>
            <a:ext cx="6518275" cy="2940050"/>
            <a:chOff x="910" y="1454"/>
            <a:chExt cx="800" cy="1212"/>
          </a:xfrm>
        </p:grpSpPr>
        <p:sp>
          <p:nvSpPr>
            <p:cNvPr id="75798" name="Rectangle 14"/>
            <p:cNvSpPr>
              <a:spLocks noChangeArrowheads="1"/>
            </p:cNvSpPr>
            <p:nvPr/>
          </p:nvSpPr>
          <p:spPr bwMode="auto">
            <a:xfrm>
              <a:off x="910" y="1454"/>
              <a:ext cx="800"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75799" name="Rectangle 15"/>
            <p:cNvSpPr>
              <a:spLocks noChangeArrowheads="1"/>
            </p:cNvSpPr>
            <p:nvPr/>
          </p:nvSpPr>
          <p:spPr bwMode="auto">
            <a:xfrm>
              <a:off x="910" y="2656"/>
              <a:ext cx="800"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grpSp>
      <p:sp>
        <p:nvSpPr>
          <p:cNvPr id="75790" name="Rectangle 16"/>
          <p:cNvSpPr>
            <a:spLocks noChangeArrowheads="1"/>
          </p:cNvSpPr>
          <p:nvPr/>
        </p:nvSpPr>
        <p:spPr bwMode="auto">
          <a:xfrm>
            <a:off x="4189414" y="3519489"/>
            <a:ext cx="7905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solidFill>
                  <a:srgbClr val="000000"/>
                </a:solidFill>
                <a:latin typeface="Times" panose="02020603050405020304" pitchFamily="18" charset="0"/>
              </a:rPr>
              <a:t>Request</a:t>
            </a:r>
            <a:endParaRPr lang="en-GB" altLang="en-US" sz="1800">
              <a:latin typeface="Times" panose="02020603050405020304" pitchFamily="18" charset="0"/>
            </a:endParaRPr>
          </a:p>
        </p:txBody>
      </p:sp>
      <p:sp>
        <p:nvSpPr>
          <p:cNvPr id="75791" name="Rectangle 17"/>
          <p:cNvSpPr>
            <a:spLocks noChangeArrowheads="1"/>
          </p:cNvSpPr>
          <p:nvPr/>
        </p:nvSpPr>
        <p:spPr bwMode="auto">
          <a:xfrm>
            <a:off x="4189414" y="4002089"/>
            <a:ext cx="7905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solidFill>
                  <a:srgbClr val="000000"/>
                </a:solidFill>
                <a:latin typeface="Times" panose="02020603050405020304" pitchFamily="18" charset="0"/>
              </a:rPr>
              <a:t>Request</a:t>
            </a:r>
            <a:endParaRPr lang="en-GB" altLang="en-US" sz="1800">
              <a:latin typeface="Times" panose="02020603050405020304" pitchFamily="18" charset="0"/>
            </a:endParaRPr>
          </a:p>
        </p:txBody>
      </p:sp>
      <p:sp>
        <p:nvSpPr>
          <p:cNvPr id="75792" name="Rectangle 18"/>
          <p:cNvSpPr>
            <a:spLocks noChangeArrowheads="1"/>
          </p:cNvSpPr>
          <p:nvPr/>
        </p:nvSpPr>
        <p:spPr bwMode="auto">
          <a:xfrm>
            <a:off x="5534026" y="4002088"/>
            <a:ext cx="6588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000" i="1">
                <a:solidFill>
                  <a:srgbClr val="000000"/>
                </a:solidFill>
                <a:latin typeface="Times" panose="02020603050405020304" pitchFamily="18" charset="0"/>
              </a:rPr>
              <a:t>Reply</a:t>
            </a:r>
            <a:endParaRPr lang="en-GB" altLang="en-US" sz="2000">
              <a:latin typeface="Times" panose="02020603050405020304" pitchFamily="18" charset="0"/>
            </a:endParaRPr>
          </a:p>
        </p:txBody>
      </p:sp>
      <p:sp>
        <p:nvSpPr>
          <p:cNvPr id="75793" name="Rectangle 19"/>
          <p:cNvSpPr>
            <a:spLocks noChangeArrowheads="1"/>
          </p:cNvSpPr>
          <p:nvPr/>
        </p:nvSpPr>
        <p:spPr bwMode="auto">
          <a:xfrm>
            <a:off x="4251325" y="2670175"/>
            <a:ext cx="788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000" i="1">
                <a:solidFill>
                  <a:srgbClr val="000000"/>
                </a:solidFill>
                <a:latin typeface="Times" panose="02020603050405020304" pitchFamily="18" charset="0"/>
              </a:rPr>
              <a:t>Client</a:t>
            </a:r>
            <a:endParaRPr lang="en-GB" altLang="en-US" sz="2000">
              <a:latin typeface="Times" panose="02020603050405020304" pitchFamily="18" charset="0"/>
            </a:endParaRPr>
          </a:p>
        </p:txBody>
      </p:sp>
      <p:sp>
        <p:nvSpPr>
          <p:cNvPr id="75794" name="Rectangle 20"/>
          <p:cNvSpPr>
            <a:spLocks noChangeArrowheads="1"/>
          </p:cNvSpPr>
          <p:nvPr/>
        </p:nvSpPr>
        <p:spPr bwMode="auto">
          <a:xfrm>
            <a:off x="5534026" y="2705100"/>
            <a:ext cx="790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000" i="1">
                <a:solidFill>
                  <a:srgbClr val="000000"/>
                </a:solidFill>
                <a:latin typeface="Times" panose="02020603050405020304" pitchFamily="18" charset="0"/>
              </a:rPr>
              <a:t>Server</a:t>
            </a:r>
            <a:endParaRPr lang="en-GB" altLang="en-US" sz="2000">
              <a:latin typeface="Times" panose="02020603050405020304" pitchFamily="18" charset="0"/>
            </a:endParaRPr>
          </a:p>
        </p:txBody>
      </p:sp>
      <p:sp>
        <p:nvSpPr>
          <p:cNvPr id="75795" name="Rectangle 21"/>
          <p:cNvSpPr>
            <a:spLocks noChangeArrowheads="1"/>
          </p:cNvSpPr>
          <p:nvPr/>
        </p:nvSpPr>
        <p:spPr bwMode="auto">
          <a:xfrm>
            <a:off x="7299325" y="2720975"/>
            <a:ext cx="788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000" i="1">
                <a:solidFill>
                  <a:srgbClr val="000000"/>
                </a:solidFill>
                <a:latin typeface="Times" panose="02020603050405020304" pitchFamily="18" charset="0"/>
              </a:rPr>
              <a:t>Client</a:t>
            </a:r>
            <a:endParaRPr lang="en-GB" altLang="en-US" sz="2000">
              <a:latin typeface="Times" panose="02020603050405020304" pitchFamily="18" charset="0"/>
            </a:endParaRPr>
          </a:p>
        </p:txBody>
      </p:sp>
      <p:sp>
        <p:nvSpPr>
          <p:cNvPr id="75796" name="Rectangle 22"/>
          <p:cNvSpPr>
            <a:spLocks noChangeArrowheads="1"/>
          </p:cNvSpPr>
          <p:nvPr/>
        </p:nvSpPr>
        <p:spPr bwMode="auto">
          <a:xfrm>
            <a:off x="2811464" y="2212975"/>
            <a:ext cx="790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000" i="1">
                <a:solidFill>
                  <a:srgbClr val="000000"/>
                </a:solidFill>
                <a:latin typeface="Times" panose="02020603050405020304" pitchFamily="18" charset="0"/>
              </a:rPr>
              <a:t>Name</a:t>
            </a:r>
            <a:endParaRPr lang="en-GB" altLang="en-US" sz="2000">
              <a:latin typeface="Times" panose="02020603050405020304" pitchFamily="18" charset="0"/>
            </a:endParaRPr>
          </a:p>
        </p:txBody>
      </p:sp>
      <p:sp>
        <p:nvSpPr>
          <p:cNvPr id="75797" name="Rectangle 23"/>
          <p:cNvSpPr>
            <a:spLocks noChangeArrowheads="1"/>
          </p:cNvSpPr>
          <p:nvPr/>
        </p:nvSpPr>
        <p:spPr bwMode="auto">
          <a:xfrm>
            <a:off x="5499100" y="2212975"/>
            <a:ext cx="2103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000" i="1">
                <a:solidFill>
                  <a:srgbClr val="000000"/>
                </a:solidFill>
                <a:latin typeface="Times" panose="02020603050405020304" pitchFamily="18" charset="0"/>
              </a:rPr>
              <a:t>Messages sent by</a:t>
            </a:r>
            <a:endParaRPr lang="en-GB" altLang="en-US" sz="2000">
              <a:latin typeface="Times" panose="02020603050405020304"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44035" name="Rectangle 2"/>
          <p:cNvSpPr>
            <a:spLocks noGrp="1" noChangeArrowheads="1"/>
          </p:cNvSpPr>
          <p:nvPr>
            <p:ph type="title" idx="4294967295"/>
          </p:nvPr>
        </p:nvSpPr>
        <p:spPr/>
        <p:txBody>
          <a:bodyPr/>
          <a:lstStyle/>
          <a:p>
            <a:pPr eaLnBrk="1" hangingPunct="1"/>
            <a:r>
              <a:rPr lang="en-GB" altLang="en-US" sz="3600" dirty="0"/>
              <a:t>RRA efficiency tricks</a:t>
            </a:r>
            <a:endParaRPr lang="en-US" altLang="en-US" sz="3600" dirty="0">
              <a:solidFill>
                <a:srgbClr val="FF0066"/>
              </a:solidFill>
            </a:endParaRPr>
          </a:p>
        </p:txBody>
      </p:sp>
      <p:sp>
        <p:nvSpPr>
          <p:cNvPr id="44036" name="Rectangle 3"/>
          <p:cNvSpPr>
            <a:spLocks noGrp="1" noChangeArrowheads="1"/>
          </p:cNvSpPr>
          <p:nvPr>
            <p:ph type="body" idx="4294967295"/>
          </p:nvPr>
        </p:nvSpPr>
        <p:spPr/>
        <p:txBody>
          <a:bodyPr/>
          <a:lstStyle/>
          <a:p>
            <a:pPr eaLnBrk="1" hangingPunct="1">
              <a:lnSpc>
                <a:spcPct val="90000"/>
              </a:lnSpc>
            </a:pPr>
            <a:r>
              <a:rPr lang="en-US" altLang="en-US" sz="2800" dirty="0"/>
              <a:t>Piggyback the ack N in the packet for request N+1.</a:t>
            </a:r>
          </a:p>
          <a:p>
            <a:pPr eaLnBrk="1" hangingPunct="1">
              <a:lnSpc>
                <a:spcPct val="90000"/>
              </a:lnSpc>
            </a:pPr>
            <a:endParaRPr lang="en-US" altLang="en-US" sz="2800" dirty="0"/>
          </a:p>
          <a:p>
            <a:pPr eaLnBrk="1" hangingPunct="1">
              <a:lnSpc>
                <a:spcPct val="90000"/>
              </a:lnSpc>
            </a:pPr>
            <a:r>
              <a:rPr lang="en-US" altLang="en-US" sz="2800" dirty="0"/>
              <a:t>Request number N implicitly acknowledges receipt of reply N-1.</a:t>
            </a:r>
          </a:p>
          <a:p>
            <a:pPr eaLnBrk="1" hangingPunct="1">
              <a:lnSpc>
                <a:spcPct val="90000"/>
              </a:lnSpc>
            </a:pPr>
            <a:endParaRPr lang="en-US" altLang="en-US" sz="2800" dirty="0"/>
          </a:p>
          <a:p>
            <a:pPr eaLnBrk="1" hangingPunct="1">
              <a:lnSpc>
                <a:spcPct val="90000"/>
              </a:lnSpc>
            </a:pPr>
            <a:r>
              <a:rPr lang="en-US" altLang="en-US" sz="2800" dirty="0"/>
              <a:t>Request number N implicitly acks receipt of all replies up to N-1, but only check at intervals of Q (e.g., every 100 replies). Allows interleaving, so more efficient. Have to pause less often. Requires bigger buffers on the server.</a:t>
            </a:r>
            <a:endParaRPr lang="en-US" altLang="en-US" sz="2400" dirty="0"/>
          </a:p>
          <a:p>
            <a:pPr eaLnBrk="1" hangingPunct="1">
              <a:lnSpc>
                <a:spcPct val="90000"/>
              </a:lnSpc>
            </a:pPr>
            <a:endParaRPr lang="en-US" altLang="en-US" sz="2400" dirty="0"/>
          </a:p>
          <a:p>
            <a:pPr eaLnBrk="1" hangingPunct="1">
              <a:lnSpc>
                <a:spcPct val="90000"/>
              </a:lnSpc>
            </a:pPr>
            <a:r>
              <a:rPr lang="en-US" altLang="en-US" sz="2400" dirty="0"/>
              <a:t>Etc.</a:t>
            </a:r>
            <a:endParaRPr lang="en-US" altLang="en-US" sz="2800" dirty="0"/>
          </a:p>
        </p:txBody>
      </p:sp>
    </p:spTree>
    <p:extLst>
      <p:ext uri="{BB962C8B-B14F-4D97-AF65-F5344CB8AC3E}">
        <p14:creationId xmlns:p14="http://schemas.microsoft.com/office/powerpoint/2010/main" val="34501883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44035" name="Rectangle 2"/>
          <p:cNvSpPr>
            <a:spLocks noGrp="1" noChangeArrowheads="1"/>
          </p:cNvSpPr>
          <p:nvPr>
            <p:ph type="title" idx="4294967295"/>
          </p:nvPr>
        </p:nvSpPr>
        <p:spPr/>
        <p:txBody>
          <a:bodyPr/>
          <a:lstStyle/>
          <a:p>
            <a:pPr eaLnBrk="1" hangingPunct="1"/>
            <a:r>
              <a:rPr lang="en-GB" altLang="en-US" sz="3600" dirty="0"/>
              <a:t>RPC exchange protocols</a:t>
            </a:r>
            <a:endParaRPr lang="en-US" altLang="en-US" sz="3600" dirty="0">
              <a:solidFill>
                <a:srgbClr val="FF0066"/>
              </a:solidFill>
            </a:endParaRPr>
          </a:p>
        </p:txBody>
      </p:sp>
      <p:sp>
        <p:nvSpPr>
          <p:cNvPr id="44036" name="Rectangle 3"/>
          <p:cNvSpPr>
            <a:spLocks noGrp="1" noChangeArrowheads="1"/>
          </p:cNvSpPr>
          <p:nvPr>
            <p:ph type="body" idx="4294967295"/>
          </p:nvPr>
        </p:nvSpPr>
        <p:spPr/>
        <p:txBody>
          <a:bodyPr/>
          <a:lstStyle/>
          <a:p>
            <a:pPr eaLnBrk="1" hangingPunct="1">
              <a:lnSpc>
                <a:spcPct val="90000"/>
              </a:lnSpc>
            </a:pPr>
            <a:r>
              <a:rPr lang="en-US" altLang="en-US" sz="2400" dirty="0"/>
              <a:t>R cheap and efficient. Use it if you can.</a:t>
            </a:r>
          </a:p>
          <a:p>
            <a:pPr eaLnBrk="1" hangingPunct="1">
              <a:lnSpc>
                <a:spcPct val="90000"/>
              </a:lnSpc>
            </a:pPr>
            <a:endParaRPr lang="en-US" altLang="en-US" sz="2400" dirty="0"/>
          </a:p>
          <a:p>
            <a:pPr eaLnBrk="1" hangingPunct="1">
              <a:lnSpc>
                <a:spcPct val="90000"/>
              </a:lnSpc>
            </a:pPr>
            <a:r>
              <a:rPr lang="en-US" altLang="en-US" sz="2400" dirty="0"/>
              <a:t>RR if you must get a reply.</a:t>
            </a:r>
          </a:p>
          <a:p>
            <a:pPr eaLnBrk="1" hangingPunct="1">
              <a:lnSpc>
                <a:spcPct val="90000"/>
              </a:lnSpc>
            </a:pPr>
            <a:endParaRPr lang="en-US" altLang="en-US" sz="2400" dirty="0"/>
          </a:p>
          <a:p>
            <a:pPr eaLnBrk="1" hangingPunct="1">
              <a:lnSpc>
                <a:spcPct val="90000"/>
              </a:lnSpc>
            </a:pPr>
            <a:r>
              <a:rPr lang="en-US" altLang="en-US" sz="2400" dirty="0"/>
              <a:t>RRA if the server needs to get rid of stored replies (saved for resend of expensive processing results).</a:t>
            </a:r>
          </a:p>
          <a:p>
            <a:pPr eaLnBrk="1" hangingPunct="1">
              <a:lnSpc>
                <a:spcPct val="90000"/>
              </a:lnSpc>
            </a:pPr>
            <a:endParaRPr lang="en-US" altLang="en-US" sz="2400" dirty="0"/>
          </a:p>
          <a:p>
            <a:pPr eaLnBrk="1" hangingPunct="1">
              <a:lnSpc>
                <a:spcPct val="90000"/>
              </a:lnSpc>
            </a:pPr>
            <a:r>
              <a:rPr lang="en-US" altLang="en-US" sz="2400" dirty="0"/>
              <a:t>RRA can usually piggyback A in various ways so almost as efficient as RR.</a:t>
            </a:r>
          </a:p>
          <a:p>
            <a:pPr eaLnBrk="1" hangingPunct="1">
              <a:lnSpc>
                <a:spcPct val="90000"/>
              </a:lnSpc>
            </a:pPr>
            <a:endParaRPr lang="en-US" altLang="en-US" sz="2400" dirty="0"/>
          </a:p>
          <a:p>
            <a:pPr eaLnBrk="1" hangingPunct="1">
              <a:lnSpc>
                <a:spcPct val="90000"/>
              </a:lnSpc>
            </a:pPr>
            <a:r>
              <a:rPr lang="en-US" altLang="en-US" sz="2400" dirty="0"/>
              <a:t>Add to your toolbox!</a:t>
            </a:r>
          </a:p>
          <a:p>
            <a:pPr eaLnBrk="1" hangingPunct="1">
              <a:lnSpc>
                <a:spcPct val="90000"/>
              </a:lnSpc>
            </a:pPr>
            <a:endParaRPr lang="en-US" altLang="en-US" dirty="0"/>
          </a:p>
        </p:txBody>
      </p:sp>
      <p:pic>
        <p:nvPicPr>
          <p:cNvPr id="5" name="Picture 2" descr="The Home Depot 19 in. Plastic Tool Box with Metal Latches and Removable Tool Tr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0164" y="4714907"/>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80107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76803" name="Rectangle 2"/>
          <p:cNvSpPr>
            <a:spLocks noGrp="1" noChangeArrowheads="1"/>
          </p:cNvSpPr>
          <p:nvPr>
            <p:ph type="title" idx="4294967295"/>
          </p:nvPr>
        </p:nvSpPr>
        <p:spPr/>
        <p:txBody>
          <a:bodyPr/>
          <a:lstStyle/>
          <a:p>
            <a:pPr eaLnBrk="1" hangingPunct="1"/>
            <a:endParaRPr lang="en-US" altLang="en-US" sz="3600" dirty="0">
              <a:solidFill>
                <a:srgbClr val="FF0066"/>
              </a:solidFill>
            </a:endParaRPr>
          </a:p>
        </p:txBody>
      </p:sp>
      <p:sp>
        <p:nvSpPr>
          <p:cNvPr id="76804" name="Rectangle 3"/>
          <p:cNvSpPr>
            <a:spLocks noGrp="1" noChangeArrowheads="1"/>
          </p:cNvSpPr>
          <p:nvPr>
            <p:ph type="body" idx="4294967295"/>
          </p:nvPr>
        </p:nvSpPr>
        <p:spPr/>
        <p:txBody>
          <a:bodyPr/>
          <a:lstStyle/>
          <a:p>
            <a:pPr eaLnBrk="1" hangingPunct="1"/>
            <a:endParaRPr lang="en-US" altLang="en-US" sz="3600" dirty="0"/>
          </a:p>
        </p:txBody>
      </p:sp>
    </p:spTree>
    <p:extLst>
      <p:ext uri="{BB962C8B-B14F-4D97-AF65-F5344CB8AC3E}">
        <p14:creationId xmlns:p14="http://schemas.microsoft.com/office/powerpoint/2010/main" val="30248627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76803" name="Rectangle 2"/>
          <p:cNvSpPr>
            <a:spLocks noGrp="1" noChangeArrowheads="1"/>
          </p:cNvSpPr>
          <p:nvPr>
            <p:ph type="title" idx="4294967295"/>
          </p:nvPr>
        </p:nvSpPr>
        <p:spPr/>
        <p:txBody>
          <a:bodyPr/>
          <a:lstStyle/>
          <a:p>
            <a:pPr eaLnBrk="1" hangingPunct="1"/>
            <a:endParaRPr lang="en-US" altLang="en-US" sz="3600" dirty="0">
              <a:solidFill>
                <a:srgbClr val="FF0066"/>
              </a:solidFill>
            </a:endParaRPr>
          </a:p>
        </p:txBody>
      </p:sp>
      <p:sp>
        <p:nvSpPr>
          <p:cNvPr id="76804" name="Rectangle 3"/>
          <p:cNvSpPr>
            <a:spLocks noGrp="1" noChangeArrowheads="1"/>
          </p:cNvSpPr>
          <p:nvPr>
            <p:ph type="body" idx="4294967295"/>
          </p:nvPr>
        </p:nvSpPr>
        <p:spPr/>
        <p:txBody>
          <a:bodyPr/>
          <a:lstStyle/>
          <a:p>
            <a:pPr eaLnBrk="1" hangingPunct="1"/>
            <a:endParaRPr lang="en-US" altLang="en-US" sz="3600" dirty="0"/>
          </a:p>
        </p:txBody>
      </p:sp>
    </p:spTree>
    <p:extLst>
      <p:ext uri="{BB962C8B-B14F-4D97-AF65-F5344CB8AC3E}">
        <p14:creationId xmlns:p14="http://schemas.microsoft.com/office/powerpoint/2010/main" val="18097400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76803" name="Rectangle 2"/>
          <p:cNvSpPr>
            <a:spLocks noGrp="1" noChangeArrowheads="1"/>
          </p:cNvSpPr>
          <p:nvPr>
            <p:ph type="title" idx="4294967295"/>
          </p:nvPr>
        </p:nvSpPr>
        <p:spPr/>
        <p:txBody>
          <a:bodyPr/>
          <a:lstStyle/>
          <a:p>
            <a:pPr eaLnBrk="1" hangingPunct="1"/>
            <a:endParaRPr lang="en-US" altLang="en-US" sz="3600" dirty="0">
              <a:solidFill>
                <a:srgbClr val="FF0066"/>
              </a:solidFill>
            </a:endParaRPr>
          </a:p>
        </p:txBody>
      </p:sp>
      <p:sp>
        <p:nvSpPr>
          <p:cNvPr id="76804" name="Rectangle 3"/>
          <p:cNvSpPr>
            <a:spLocks noGrp="1" noChangeArrowheads="1"/>
          </p:cNvSpPr>
          <p:nvPr>
            <p:ph type="body" idx="4294967295"/>
          </p:nvPr>
        </p:nvSpPr>
        <p:spPr/>
        <p:txBody>
          <a:bodyPr/>
          <a:lstStyle/>
          <a:p>
            <a:pPr eaLnBrk="1" hangingPunct="1"/>
            <a:endParaRPr lang="en-US" altLang="en-US" sz="3600" dirty="0"/>
          </a:p>
        </p:txBody>
      </p:sp>
    </p:spTree>
    <p:extLst>
      <p:ext uri="{BB962C8B-B14F-4D97-AF65-F5344CB8AC3E}">
        <p14:creationId xmlns:p14="http://schemas.microsoft.com/office/powerpoint/2010/main" val="985021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5123" name="Rectangle 2"/>
          <p:cNvSpPr>
            <a:spLocks noGrp="1" noChangeArrowheads="1"/>
          </p:cNvSpPr>
          <p:nvPr>
            <p:ph type="title"/>
          </p:nvPr>
        </p:nvSpPr>
        <p:spPr/>
        <p:txBody>
          <a:bodyPr/>
          <a:lstStyle/>
          <a:p>
            <a:pPr eaLnBrk="1" hangingPunct="1"/>
            <a:r>
              <a:rPr lang="en-US" altLang="en-US"/>
              <a:t>Thread Implementation</a:t>
            </a:r>
          </a:p>
        </p:txBody>
      </p:sp>
      <p:sp>
        <p:nvSpPr>
          <p:cNvPr id="5124" name="Rectangle 3"/>
          <p:cNvSpPr>
            <a:spLocks noGrp="1" noChangeArrowheads="1"/>
          </p:cNvSpPr>
          <p:nvPr>
            <p:ph type="body" idx="1"/>
          </p:nvPr>
        </p:nvSpPr>
        <p:spPr>
          <a:xfrm>
            <a:off x="1524000" y="5335588"/>
            <a:ext cx="9144000" cy="838200"/>
          </a:xfrm>
        </p:spPr>
        <p:txBody>
          <a:bodyPr/>
          <a:lstStyle/>
          <a:p>
            <a:pPr eaLnBrk="1" hangingPunct="1"/>
            <a:r>
              <a:rPr lang="en-US" altLang="en-US"/>
              <a:t>Figure 3-2. Combining kernel-level lightweight </a:t>
            </a:r>
            <a:br>
              <a:rPr lang="en-US" altLang="en-US"/>
            </a:br>
            <a:r>
              <a:rPr lang="en-US" altLang="en-US"/>
              <a:t>processes and user-level threads.</a:t>
            </a:r>
          </a:p>
        </p:txBody>
      </p:sp>
      <p:pic>
        <p:nvPicPr>
          <p:cNvPr id="5125" name="Picture 5" descr="03-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626" y="1482726"/>
            <a:ext cx="785177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2188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76803" name="Rectangle 2"/>
          <p:cNvSpPr>
            <a:spLocks noGrp="1" noChangeArrowheads="1"/>
          </p:cNvSpPr>
          <p:nvPr>
            <p:ph type="title" idx="4294967295"/>
          </p:nvPr>
        </p:nvSpPr>
        <p:spPr/>
        <p:txBody>
          <a:bodyPr/>
          <a:lstStyle/>
          <a:p>
            <a:pPr eaLnBrk="1" hangingPunct="1"/>
            <a:endParaRPr lang="en-US" altLang="en-US" sz="3600" dirty="0">
              <a:solidFill>
                <a:srgbClr val="FF0066"/>
              </a:solidFill>
            </a:endParaRPr>
          </a:p>
        </p:txBody>
      </p:sp>
      <p:sp>
        <p:nvSpPr>
          <p:cNvPr id="76804" name="Rectangle 3"/>
          <p:cNvSpPr>
            <a:spLocks noGrp="1" noChangeArrowheads="1"/>
          </p:cNvSpPr>
          <p:nvPr>
            <p:ph type="body" idx="4294967295"/>
          </p:nvPr>
        </p:nvSpPr>
        <p:spPr/>
        <p:txBody>
          <a:bodyPr/>
          <a:lstStyle/>
          <a:p>
            <a:pPr eaLnBrk="1" hangingPunct="1"/>
            <a:endParaRPr lang="en-US" altLang="en-US" sz="3600" dirty="0"/>
          </a:p>
        </p:txBody>
      </p:sp>
    </p:spTree>
    <p:extLst>
      <p:ext uri="{BB962C8B-B14F-4D97-AF65-F5344CB8AC3E}">
        <p14:creationId xmlns:p14="http://schemas.microsoft.com/office/powerpoint/2010/main" val="2133656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76803" name="Rectangle 2"/>
          <p:cNvSpPr>
            <a:spLocks noGrp="1" noChangeArrowheads="1"/>
          </p:cNvSpPr>
          <p:nvPr>
            <p:ph type="title" idx="4294967295"/>
          </p:nvPr>
        </p:nvSpPr>
        <p:spPr/>
        <p:txBody>
          <a:bodyPr/>
          <a:lstStyle/>
          <a:p>
            <a:pPr eaLnBrk="1" hangingPunct="1"/>
            <a:r>
              <a:rPr lang="en-US" altLang="en-US" sz="3600">
                <a:solidFill>
                  <a:srgbClr val="FF0066"/>
                </a:solidFill>
              </a:rPr>
              <a:t>RPC request reply…</a:t>
            </a:r>
          </a:p>
        </p:txBody>
      </p:sp>
      <p:sp>
        <p:nvSpPr>
          <p:cNvPr id="76804" name="Rectangle 3"/>
          <p:cNvSpPr>
            <a:spLocks noGrp="1" noChangeArrowheads="1"/>
          </p:cNvSpPr>
          <p:nvPr>
            <p:ph type="body" idx="4294967295"/>
          </p:nvPr>
        </p:nvSpPr>
        <p:spPr/>
        <p:txBody>
          <a:bodyPr/>
          <a:lstStyle/>
          <a:p>
            <a:pPr eaLnBrk="1" hangingPunct="1"/>
            <a:r>
              <a:rPr lang="en-US" altLang="en-US" sz="2800" i="1" dirty="0"/>
              <a:t>Timeouts</a:t>
            </a:r>
            <a:r>
              <a:rPr lang="en-US" altLang="en-US" sz="2800" dirty="0"/>
              <a:t> – server binding problem – resend from client?</a:t>
            </a:r>
          </a:p>
          <a:p>
            <a:pPr lvl="1" eaLnBrk="1" hangingPunct="1"/>
            <a:r>
              <a:rPr lang="en-US" altLang="en-US" sz="2400" dirty="0"/>
              <a:t>Server discards duplicates? Request identifier needed.</a:t>
            </a:r>
          </a:p>
          <a:p>
            <a:pPr lvl="1" eaLnBrk="1" hangingPunct="1"/>
            <a:endParaRPr lang="en-US" altLang="en-US" sz="2400" dirty="0"/>
          </a:p>
          <a:p>
            <a:pPr eaLnBrk="1" hangingPunct="1"/>
            <a:r>
              <a:rPr lang="en-US" altLang="en-US" sz="2800" i="1" dirty="0"/>
              <a:t>Lost reply</a:t>
            </a:r>
            <a:r>
              <a:rPr lang="en-US" altLang="en-US" sz="2800" dirty="0"/>
              <a:t>: Suppose server has executed request, and sent reply, when duplicate shows up? Must re-execute, or store a </a:t>
            </a:r>
            <a:r>
              <a:rPr lang="en-US" altLang="en-US" sz="2800" i="1" dirty="0"/>
              <a:t>history. </a:t>
            </a:r>
            <a:r>
              <a:rPr lang="en-US" altLang="en-US" sz="2800" dirty="0"/>
              <a:t>Strictly </a:t>
            </a:r>
            <a:r>
              <a:rPr lang="en-US" altLang="en-US" sz="2800" i="1" dirty="0"/>
              <a:t>idempotent</a:t>
            </a:r>
            <a:r>
              <a:rPr lang="en-US" altLang="en-US" sz="2800" dirty="0"/>
              <a:t> operations? E.g. read or add to a set.</a:t>
            </a:r>
            <a:endParaRPr lang="en-US" altLang="en-US" sz="2800" i="1" dirty="0"/>
          </a:p>
          <a:p>
            <a:pPr eaLnBrk="1" hangingPunct="1"/>
            <a:endParaRPr lang="en-US" altLang="en-US" sz="36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77827" name="Rectangle 2"/>
          <p:cNvSpPr>
            <a:spLocks noGrp="1" noChangeArrowheads="1"/>
          </p:cNvSpPr>
          <p:nvPr>
            <p:ph type="title" idx="4294967295"/>
          </p:nvPr>
        </p:nvSpPr>
        <p:spPr/>
        <p:txBody>
          <a:bodyPr/>
          <a:lstStyle/>
          <a:p>
            <a:pPr eaLnBrk="1" hangingPunct="1"/>
            <a:r>
              <a:rPr lang="en-US" altLang="en-US" sz="3600">
                <a:solidFill>
                  <a:srgbClr val="FF0066"/>
                </a:solidFill>
              </a:rPr>
              <a:t>RPC request reply…</a:t>
            </a:r>
          </a:p>
        </p:txBody>
      </p:sp>
      <p:sp>
        <p:nvSpPr>
          <p:cNvPr id="77828" name="Rectangle 3"/>
          <p:cNvSpPr>
            <a:spLocks noGrp="1" noChangeArrowheads="1"/>
          </p:cNvSpPr>
          <p:nvPr>
            <p:ph type="body" idx="4294967295"/>
          </p:nvPr>
        </p:nvSpPr>
        <p:spPr/>
        <p:txBody>
          <a:bodyPr/>
          <a:lstStyle/>
          <a:p>
            <a:pPr eaLnBrk="1" hangingPunct="1"/>
            <a:r>
              <a:rPr lang="en-US" altLang="en-US" sz="2400" i="1" dirty="0"/>
              <a:t>History</a:t>
            </a:r>
            <a:r>
              <a:rPr lang="en-US" altLang="en-US" sz="2400" dirty="0"/>
              <a:t> – may be used when re-transmission is required.</a:t>
            </a:r>
          </a:p>
          <a:p>
            <a:pPr eaLnBrk="1" hangingPunct="1"/>
            <a:endParaRPr lang="en-US" altLang="en-US" sz="2400" dirty="0"/>
          </a:p>
          <a:p>
            <a:pPr eaLnBrk="1" hangingPunct="1"/>
            <a:r>
              <a:rPr lang="en-US" altLang="en-US" sz="2400" dirty="0"/>
              <a:t>Contains message identifier, and endpoint of client to which it was sent.</a:t>
            </a:r>
          </a:p>
          <a:p>
            <a:pPr eaLnBrk="1" hangingPunct="1"/>
            <a:endParaRPr lang="en-US" altLang="en-US" sz="2400" dirty="0"/>
          </a:p>
          <a:p>
            <a:pPr eaLnBrk="1" hangingPunct="1"/>
            <a:r>
              <a:rPr lang="en-US" altLang="en-US" sz="2400" dirty="0"/>
              <a:t>Can grow too large.</a:t>
            </a:r>
          </a:p>
          <a:p>
            <a:pPr eaLnBrk="1" hangingPunct="1"/>
            <a:endParaRPr lang="en-US" altLang="en-US" sz="2400" dirty="0"/>
          </a:p>
          <a:p>
            <a:pPr eaLnBrk="1" hangingPunct="1"/>
            <a:r>
              <a:rPr lang="en-US" altLang="en-US" sz="2400" dirty="0"/>
              <a:t>If clients request only one operation at a time (e.g., synchronous request) can use following request as ack. of previous.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78851" name="Rectangle 2"/>
          <p:cNvSpPr>
            <a:spLocks noGrp="1" noChangeArrowheads="1"/>
          </p:cNvSpPr>
          <p:nvPr>
            <p:ph type="title" idx="4294967295"/>
          </p:nvPr>
        </p:nvSpPr>
        <p:spPr/>
        <p:txBody>
          <a:bodyPr/>
          <a:lstStyle/>
          <a:p>
            <a:pPr eaLnBrk="1" hangingPunct="1"/>
            <a:r>
              <a:rPr lang="en-US" altLang="en-US" sz="3600">
                <a:solidFill>
                  <a:srgbClr val="FF0066"/>
                </a:solidFill>
              </a:rPr>
              <a:t>RR-Ack</a:t>
            </a:r>
          </a:p>
        </p:txBody>
      </p:sp>
      <p:sp>
        <p:nvSpPr>
          <p:cNvPr id="78852" name="Rectangle 3"/>
          <p:cNvSpPr>
            <a:spLocks noGrp="1" noChangeArrowheads="1"/>
          </p:cNvSpPr>
          <p:nvPr>
            <p:ph type="body" idx="4294967295"/>
          </p:nvPr>
        </p:nvSpPr>
        <p:spPr>
          <a:xfrm>
            <a:off x="1981200" y="1512888"/>
            <a:ext cx="8229600" cy="4525962"/>
          </a:xfrm>
        </p:spPr>
        <p:txBody>
          <a:bodyPr/>
          <a:lstStyle/>
          <a:p>
            <a:pPr eaLnBrk="1" hangingPunct="1"/>
            <a:r>
              <a:rPr lang="en-US" altLang="en-US" sz="2400" dirty="0"/>
              <a:t>History need only previous message.</a:t>
            </a:r>
          </a:p>
          <a:p>
            <a:pPr eaLnBrk="1" hangingPunct="1"/>
            <a:endParaRPr lang="en-US" altLang="en-US" sz="2400" dirty="0"/>
          </a:p>
          <a:p>
            <a:pPr eaLnBrk="1" hangingPunct="1"/>
            <a:r>
              <a:rPr lang="en-US" altLang="en-US" sz="2400" dirty="0"/>
              <a:t>When client terminates, messages get saved. Need time-out, purge.</a:t>
            </a:r>
          </a:p>
          <a:p>
            <a:pPr eaLnBrk="1" hangingPunct="1"/>
            <a:endParaRPr lang="en-US" altLang="en-US" sz="2400" dirty="0"/>
          </a:p>
          <a:p>
            <a:pPr eaLnBrk="1" hangingPunct="1"/>
            <a:r>
              <a:rPr lang="en-US" altLang="en-US" sz="2400" dirty="0"/>
              <a:t>With RRA, no history need be saved</a:t>
            </a:r>
          </a:p>
          <a:p>
            <a:pPr eaLnBrk="1" hangingPunct="1"/>
            <a:endParaRPr lang="en-US" altLang="en-US" sz="2400" dirty="0"/>
          </a:p>
          <a:p>
            <a:pPr eaLnBrk="1" hangingPunct="1"/>
            <a:r>
              <a:rPr lang="en-US" altLang="en-US" sz="2400" dirty="0" err="1"/>
              <a:t>Acks</a:t>
            </a:r>
            <a:r>
              <a:rPr lang="en-US" altLang="en-US" sz="2400" dirty="0"/>
              <a:t> imply ALL previous replies have been received, so the loss of an </a:t>
            </a:r>
            <a:r>
              <a:rPr lang="en-US" altLang="en-US" sz="2400" dirty="0" err="1"/>
              <a:t>ack</a:t>
            </a:r>
            <a:r>
              <a:rPr lang="en-US" altLang="en-US" sz="2400" dirty="0"/>
              <a:t>, followed by another RRA sequence, is automatically handled, and client continues without delay.</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79875" name="Rectangle 2"/>
          <p:cNvSpPr>
            <a:spLocks noGrp="1" noChangeArrowheads="1"/>
          </p:cNvSpPr>
          <p:nvPr>
            <p:ph type="title" idx="4294967295"/>
          </p:nvPr>
        </p:nvSpPr>
        <p:spPr/>
        <p:txBody>
          <a:bodyPr/>
          <a:lstStyle/>
          <a:p>
            <a:pPr eaLnBrk="1" hangingPunct="1"/>
            <a:r>
              <a:rPr lang="en-US" altLang="en-US" sz="3600">
                <a:solidFill>
                  <a:srgbClr val="FF0066"/>
                </a:solidFill>
              </a:rPr>
              <a:t>Use TCP for RRA?</a:t>
            </a:r>
          </a:p>
        </p:txBody>
      </p:sp>
      <p:sp>
        <p:nvSpPr>
          <p:cNvPr id="79876" name="Rectangle 3"/>
          <p:cNvSpPr>
            <a:spLocks noGrp="1" noChangeArrowheads="1"/>
          </p:cNvSpPr>
          <p:nvPr>
            <p:ph type="body" idx="4294967295"/>
          </p:nvPr>
        </p:nvSpPr>
        <p:spPr/>
        <p:txBody>
          <a:bodyPr/>
          <a:lstStyle/>
          <a:p>
            <a:pPr eaLnBrk="1" hangingPunct="1"/>
            <a:r>
              <a:rPr lang="en-US" altLang="en-US"/>
              <a:t>If the request or return values are high, might want to use TCP instead of UDP which has a limit on packet size. TCP streams allow for any size object to be sent.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GB" altLang="en-US" sz="3200"/>
              <a:t>Figure 4.18</a:t>
            </a:r>
            <a:br>
              <a:rPr lang="en-GB" altLang="en-US" sz="3200"/>
            </a:br>
            <a:r>
              <a:rPr lang="en-GB" altLang="en-US" sz="3200"/>
              <a:t>HTTP request message</a:t>
            </a:r>
          </a:p>
        </p:txBody>
      </p:sp>
      <p:grpSp>
        <p:nvGrpSpPr>
          <p:cNvPr id="80899" name="Group 3"/>
          <p:cNvGrpSpPr>
            <a:grpSpLocks/>
          </p:cNvGrpSpPr>
          <p:nvPr/>
        </p:nvGrpSpPr>
        <p:grpSpPr bwMode="auto">
          <a:xfrm>
            <a:off x="2119314" y="2597151"/>
            <a:ext cx="7889631" cy="809625"/>
            <a:chOff x="350" y="1208"/>
            <a:chExt cx="5384" cy="510"/>
          </a:xfrm>
        </p:grpSpPr>
        <p:sp>
          <p:nvSpPr>
            <p:cNvPr id="80900" name="Rectangle 4"/>
            <p:cNvSpPr>
              <a:spLocks noChangeArrowheads="1"/>
            </p:cNvSpPr>
            <p:nvPr/>
          </p:nvSpPr>
          <p:spPr bwMode="auto">
            <a:xfrm>
              <a:off x="350" y="1445"/>
              <a:ext cx="5382" cy="273"/>
            </a:xfrm>
            <a:prstGeom prst="rect">
              <a:avLst/>
            </a:prstGeom>
            <a:noFill/>
            <a:ln w="333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0901" name="Line 5"/>
            <p:cNvSpPr>
              <a:spLocks noChangeShapeType="1"/>
            </p:cNvSpPr>
            <p:nvPr/>
          </p:nvSpPr>
          <p:spPr bwMode="auto">
            <a:xfrm>
              <a:off x="1211" y="1445"/>
              <a:ext cx="1" cy="258"/>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02" name="Line 6"/>
            <p:cNvSpPr>
              <a:spLocks noChangeShapeType="1"/>
            </p:cNvSpPr>
            <p:nvPr/>
          </p:nvSpPr>
          <p:spPr bwMode="auto">
            <a:xfrm>
              <a:off x="3292" y="1445"/>
              <a:ext cx="1" cy="258"/>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03" name="Line 7"/>
            <p:cNvSpPr>
              <a:spLocks noChangeShapeType="1"/>
            </p:cNvSpPr>
            <p:nvPr/>
          </p:nvSpPr>
          <p:spPr bwMode="auto">
            <a:xfrm>
              <a:off x="4211" y="1459"/>
              <a:ext cx="1" cy="259"/>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04" name="Line 8"/>
            <p:cNvSpPr>
              <a:spLocks noChangeShapeType="1"/>
            </p:cNvSpPr>
            <p:nvPr/>
          </p:nvSpPr>
          <p:spPr bwMode="auto">
            <a:xfrm>
              <a:off x="4785" y="1445"/>
              <a:ext cx="1" cy="258"/>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05" name="Rectangle 9"/>
            <p:cNvSpPr>
              <a:spLocks noChangeArrowheads="1"/>
            </p:cNvSpPr>
            <p:nvPr/>
          </p:nvSpPr>
          <p:spPr bwMode="auto">
            <a:xfrm>
              <a:off x="606" y="1509"/>
              <a:ext cx="30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solidFill>
                    <a:srgbClr val="000000"/>
                  </a:solidFill>
                  <a:latin typeface="Times" panose="02020603050405020304" pitchFamily="18" charset="0"/>
                </a:rPr>
                <a:t>GET</a:t>
              </a:r>
              <a:endParaRPr lang="en-GB" altLang="en-US" sz="2400">
                <a:latin typeface="Times" panose="02020603050405020304" pitchFamily="18" charset="0"/>
              </a:endParaRPr>
            </a:p>
          </p:txBody>
        </p:sp>
        <p:sp>
          <p:nvSpPr>
            <p:cNvPr id="80906" name="Rectangle 10"/>
            <p:cNvSpPr>
              <a:spLocks noChangeArrowheads="1"/>
            </p:cNvSpPr>
            <p:nvPr/>
          </p:nvSpPr>
          <p:spPr bwMode="auto">
            <a:xfrm>
              <a:off x="1275" y="1509"/>
              <a:ext cx="187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latin typeface="Times" panose="02020603050405020304" pitchFamily="18" charset="0"/>
                </a:rPr>
                <a:t>//www.dcs.qmw.ac.uk/index.html</a:t>
              </a:r>
              <a:endParaRPr lang="en-GB" altLang="en-US" sz="2000">
                <a:latin typeface="Times" panose="02020603050405020304" pitchFamily="18" charset="0"/>
              </a:endParaRPr>
            </a:p>
          </p:txBody>
        </p:sp>
        <p:sp>
          <p:nvSpPr>
            <p:cNvPr id="80907" name="Rectangle 11"/>
            <p:cNvSpPr>
              <a:spLocks noChangeArrowheads="1"/>
            </p:cNvSpPr>
            <p:nvPr/>
          </p:nvSpPr>
          <p:spPr bwMode="auto">
            <a:xfrm>
              <a:off x="3371" y="1509"/>
              <a:ext cx="6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solidFill>
                    <a:srgbClr val="000000"/>
                  </a:solidFill>
                  <a:latin typeface="Times" panose="02020603050405020304" pitchFamily="18" charset="0"/>
                </a:rPr>
                <a:t>HTTP/ 1.1</a:t>
              </a:r>
              <a:endParaRPr lang="en-GB" altLang="en-US" sz="2400">
                <a:latin typeface="Times" panose="02020603050405020304" pitchFamily="18" charset="0"/>
              </a:endParaRPr>
            </a:p>
          </p:txBody>
        </p:sp>
        <p:sp>
          <p:nvSpPr>
            <p:cNvPr id="80908" name="Rectangle 12"/>
            <p:cNvSpPr>
              <a:spLocks noChangeArrowheads="1"/>
            </p:cNvSpPr>
            <p:nvPr/>
          </p:nvSpPr>
          <p:spPr bwMode="auto">
            <a:xfrm>
              <a:off x="1744" y="1208"/>
              <a:ext cx="113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solidFill>
                    <a:srgbClr val="000000"/>
                  </a:solidFill>
                  <a:latin typeface="Times" panose="02020603050405020304" pitchFamily="18" charset="0"/>
                </a:rPr>
                <a:t>URL or pathname</a:t>
              </a:r>
              <a:endParaRPr lang="en-GB" altLang="en-US" sz="2400">
                <a:latin typeface="Times" panose="02020603050405020304" pitchFamily="18" charset="0"/>
              </a:endParaRPr>
            </a:p>
          </p:txBody>
        </p:sp>
        <p:sp>
          <p:nvSpPr>
            <p:cNvPr id="80909" name="Rectangle 13"/>
            <p:cNvSpPr>
              <a:spLocks noChangeArrowheads="1"/>
            </p:cNvSpPr>
            <p:nvPr/>
          </p:nvSpPr>
          <p:spPr bwMode="auto">
            <a:xfrm>
              <a:off x="568" y="1208"/>
              <a:ext cx="46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solidFill>
                    <a:srgbClr val="000000"/>
                  </a:solidFill>
                  <a:latin typeface="Times" panose="02020603050405020304" pitchFamily="18" charset="0"/>
                </a:rPr>
                <a:t>method</a:t>
              </a:r>
              <a:endParaRPr lang="en-GB" altLang="en-US" sz="2400">
                <a:latin typeface="Times" panose="02020603050405020304" pitchFamily="18" charset="0"/>
              </a:endParaRPr>
            </a:p>
          </p:txBody>
        </p:sp>
        <p:sp>
          <p:nvSpPr>
            <p:cNvPr id="80910" name="Rectangle 14"/>
            <p:cNvSpPr>
              <a:spLocks noChangeArrowheads="1"/>
            </p:cNvSpPr>
            <p:nvPr/>
          </p:nvSpPr>
          <p:spPr bwMode="auto">
            <a:xfrm>
              <a:off x="3323" y="1208"/>
              <a:ext cx="88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solidFill>
                    <a:srgbClr val="000000"/>
                  </a:solidFill>
                  <a:latin typeface="Times" panose="02020603050405020304" pitchFamily="18" charset="0"/>
                </a:rPr>
                <a:t>HTTP version</a:t>
              </a:r>
              <a:endParaRPr lang="en-GB" altLang="en-US" sz="2400">
                <a:latin typeface="Times" panose="02020603050405020304" pitchFamily="18" charset="0"/>
              </a:endParaRPr>
            </a:p>
          </p:txBody>
        </p:sp>
        <p:sp>
          <p:nvSpPr>
            <p:cNvPr id="80911" name="Rectangle 15"/>
            <p:cNvSpPr>
              <a:spLocks noChangeArrowheads="1"/>
            </p:cNvSpPr>
            <p:nvPr/>
          </p:nvSpPr>
          <p:spPr bwMode="auto">
            <a:xfrm>
              <a:off x="4280" y="1208"/>
              <a:ext cx="49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solidFill>
                    <a:srgbClr val="000000"/>
                  </a:solidFill>
                  <a:latin typeface="Times" panose="02020603050405020304" pitchFamily="18" charset="0"/>
                </a:rPr>
                <a:t>headers</a:t>
              </a:r>
              <a:endParaRPr lang="en-GB" altLang="en-US" sz="2400">
                <a:latin typeface="Times" panose="02020603050405020304" pitchFamily="18" charset="0"/>
              </a:endParaRPr>
            </a:p>
          </p:txBody>
        </p:sp>
        <p:sp>
          <p:nvSpPr>
            <p:cNvPr id="80912" name="Rectangle 16"/>
            <p:cNvSpPr>
              <a:spLocks noChangeArrowheads="1"/>
            </p:cNvSpPr>
            <p:nvPr/>
          </p:nvSpPr>
          <p:spPr bwMode="auto">
            <a:xfrm>
              <a:off x="4854" y="1208"/>
              <a:ext cx="88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solidFill>
                    <a:srgbClr val="000000"/>
                  </a:solidFill>
                  <a:latin typeface="Times" panose="02020603050405020304" pitchFamily="18" charset="0"/>
                </a:rPr>
                <a:t>message body</a:t>
              </a:r>
              <a:endParaRPr lang="en-GB" altLang="en-US" sz="2400">
                <a:latin typeface="Times" panose="02020603050405020304" pitchFamily="18" charset="0"/>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GB" altLang="en-US"/>
              <a:t>Figure 4.19</a:t>
            </a:r>
            <a:br>
              <a:rPr lang="en-GB" altLang="en-US"/>
            </a:br>
            <a:r>
              <a:rPr lang="en-GB" altLang="en-US"/>
              <a:t>HTTP reply message</a:t>
            </a:r>
          </a:p>
        </p:txBody>
      </p:sp>
      <p:grpSp>
        <p:nvGrpSpPr>
          <p:cNvPr id="81923" name="Group 3"/>
          <p:cNvGrpSpPr>
            <a:grpSpLocks/>
          </p:cNvGrpSpPr>
          <p:nvPr/>
        </p:nvGrpSpPr>
        <p:grpSpPr bwMode="auto">
          <a:xfrm>
            <a:off x="2149475" y="2384425"/>
            <a:ext cx="7914420" cy="979488"/>
            <a:chOff x="356" y="1106"/>
            <a:chExt cx="5401" cy="617"/>
          </a:xfrm>
        </p:grpSpPr>
        <p:sp>
          <p:nvSpPr>
            <p:cNvPr id="81924" name="Rectangle 4"/>
            <p:cNvSpPr>
              <a:spLocks noChangeArrowheads="1"/>
            </p:cNvSpPr>
            <p:nvPr/>
          </p:nvSpPr>
          <p:spPr bwMode="auto">
            <a:xfrm>
              <a:off x="356" y="1363"/>
              <a:ext cx="5381" cy="360"/>
            </a:xfrm>
            <a:prstGeom prst="rect">
              <a:avLst/>
            </a:prstGeom>
            <a:noFill/>
            <a:ln w="444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1925" name="Line 5"/>
            <p:cNvSpPr>
              <a:spLocks noChangeShapeType="1"/>
            </p:cNvSpPr>
            <p:nvPr/>
          </p:nvSpPr>
          <p:spPr bwMode="auto">
            <a:xfrm>
              <a:off x="2042" y="1363"/>
              <a:ext cx="1" cy="34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926" name="Line 6"/>
            <p:cNvSpPr>
              <a:spLocks noChangeShapeType="1"/>
            </p:cNvSpPr>
            <p:nvPr/>
          </p:nvSpPr>
          <p:spPr bwMode="auto">
            <a:xfrm>
              <a:off x="3046" y="1363"/>
              <a:ext cx="1" cy="34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927" name="Line 7"/>
            <p:cNvSpPr>
              <a:spLocks noChangeShapeType="1"/>
            </p:cNvSpPr>
            <p:nvPr/>
          </p:nvSpPr>
          <p:spPr bwMode="auto">
            <a:xfrm>
              <a:off x="3729" y="1382"/>
              <a:ext cx="1" cy="34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928" name="Line 8"/>
            <p:cNvSpPr>
              <a:spLocks noChangeShapeType="1"/>
            </p:cNvSpPr>
            <p:nvPr/>
          </p:nvSpPr>
          <p:spPr bwMode="auto">
            <a:xfrm>
              <a:off x="4486" y="1363"/>
              <a:ext cx="1" cy="34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929" name="Rectangle 9"/>
            <p:cNvSpPr>
              <a:spLocks noChangeArrowheads="1"/>
            </p:cNvSpPr>
            <p:nvPr/>
          </p:nvSpPr>
          <p:spPr bwMode="auto">
            <a:xfrm>
              <a:off x="504" y="1447"/>
              <a:ext cx="8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400">
                  <a:solidFill>
                    <a:srgbClr val="000000"/>
                  </a:solidFill>
                  <a:latin typeface="Times" panose="02020603050405020304" pitchFamily="18" charset="0"/>
                </a:rPr>
                <a:t>HTTP/1.1 </a:t>
              </a:r>
              <a:endParaRPr lang="en-GB" altLang="en-US" sz="2400">
                <a:latin typeface="Times" panose="02020603050405020304" pitchFamily="18" charset="0"/>
              </a:endParaRPr>
            </a:p>
          </p:txBody>
        </p:sp>
        <p:sp>
          <p:nvSpPr>
            <p:cNvPr id="81930" name="Rectangle 10"/>
            <p:cNvSpPr>
              <a:spLocks noChangeArrowheads="1"/>
            </p:cNvSpPr>
            <p:nvPr/>
          </p:nvSpPr>
          <p:spPr bwMode="auto">
            <a:xfrm>
              <a:off x="2209" y="1447"/>
              <a:ext cx="31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400">
                  <a:solidFill>
                    <a:srgbClr val="000000"/>
                  </a:solidFill>
                  <a:latin typeface="Times" panose="02020603050405020304" pitchFamily="18" charset="0"/>
                </a:rPr>
                <a:t>200</a:t>
              </a:r>
              <a:endParaRPr lang="en-GB" altLang="en-US" sz="2400">
                <a:latin typeface="Times" panose="02020603050405020304" pitchFamily="18" charset="0"/>
              </a:endParaRPr>
            </a:p>
          </p:txBody>
        </p:sp>
        <p:sp>
          <p:nvSpPr>
            <p:cNvPr id="81931" name="Rectangle 11"/>
            <p:cNvSpPr>
              <a:spLocks noChangeArrowheads="1"/>
            </p:cNvSpPr>
            <p:nvPr/>
          </p:nvSpPr>
          <p:spPr bwMode="auto">
            <a:xfrm>
              <a:off x="3169" y="1447"/>
              <a:ext cx="3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400">
                  <a:solidFill>
                    <a:srgbClr val="000000"/>
                  </a:solidFill>
                  <a:latin typeface="Times" panose="02020603050405020304" pitchFamily="18" charset="0"/>
                </a:rPr>
                <a:t>OK</a:t>
              </a:r>
              <a:endParaRPr lang="en-GB" altLang="en-US" sz="2400">
                <a:latin typeface="Times" panose="02020603050405020304" pitchFamily="18" charset="0"/>
              </a:endParaRPr>
            </a:p>
          </p:txBody>
        </p:sp>
        <p:sp>
          <p:nvSpPr>
            <p:cNvPr id="81932" name="Rectangle 12"/>
            <p:cNvSpPr>
              <a:spLocks noChangeArrowheads="1"/>
            </p:cNvSpPr>
            <p:nvPr/>
          </p:nvSpPr>
          <p:spPr bwMode="auto">
            <a:xfrm>
              <a:off x="4546" y="1447"/>
              <a:ext cx="116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400">
                  <a:solidFill>
                    <a:srgbClr val="000000"/>
                  </a:solidFill>
                  <a:latin typeface="Times" panose="02020603050405020304" pitchFamily="18" charset="0"/>
                </a:rPr>
                <a:t> resource data</a:t>
              </a:r>
              <a:endParaRPr lang="en-GB" altLang="en-US" sz="2400">
                <a:latin typeface="Times" panose="02020603050405020304" pitchFamily="18" charset="0"/>
              </a:endParaRPr>
            </a:p>
          </p:txBody>
        </p:sp>
        <p:sp>
          <p:nvSpPr>
            <p:cNvPr id="81933" name="Rectangle 13"/>
            <p:cNvSpPr>
              <a:spLocks noChangeArrowheads="1"/>
            </p:cNvSpPr>
            <p:nvPr/>
          </p:nvSpPr>
          <p:spPr bwMode="auto">
            <a:xfrm>
              <a:off x="643" y="1106"/>
              <a:ext cx="1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400" i="1">
                  <a:solidFill>
                    <a:srgbClr val="000000"/>
                  </a:solidFill>
                  <a:latin typeface="Times" panose="02020603050405020304" pitchFamily="18" charset="0"/>
                </a:rPr>
                <a:t>HTTP version</a:t>
              </a:r>
              <a:endParaRPr lang="en-GB" altLang="en-US" sz="2400">
                <a:latin typeface="Times" panose="02020603050405020304" pitchFamily="18" charset="0"/>
              </a:endParaRPr>
            </a:p>
          </p:txBody>
        </p:sp>
        <p:sp>
          <p:nvSpPr>
            <p:cNvPr id="81934" name="Rectangle 14"/>
            <p:cNvSpPr>
              <a:spLocks noChangeArrowheads="1"/>
            </p:cNvSpPr>
            <p:nvPr/>
          </p:nvSpPr>
          <p:spPr bwMode="auto">
            <a:xfrm>
              <a:off x="2095" y="1106"/>
              <a:ext cx="93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400" i="1">
                  <a:solidFill>
                    <a:srgbClr val="000000"/>
                  </a:solidFill>
                  <a:latin typeface="Times" panose="02020603050405020304" pitchFamily="18" charset="0"/>
                </a:rPr>
                <a:t>status code</a:t>
              </a:r>
              <a:endParaRPr lang="en-GB" altLang="en-US" sz="2400">
                <a:latin typeface="Times" panose="02020603050405020304" pitchFamily="18" charset="0"/>
              </a:endParaRPr>
            </a:p>
          </p:txBody>
        </p:sp>
        <p:sp>
          <p:nvSpPr>
            <p:cNvPr id="81935" name="Rectangle 15"/>
            <p:cNvSpPr>
              <a:spLocks noChangeArrowheads="1"/>
            </p:cNvSpPr>
            <p:nvPr/>
          </p:nvSpPr>
          <p:spPr bwMode="auto">
            <a:xfrm>
              <a:off x="3093" y="1106"/>
              <a:ext cx="5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400" i="1">
                  <a:solidFill>
                    <a:srgbClr val="000000"/>
                  </a:solidFill>
                  <a:latin typeface="Times" panose="02020603050405020304" pitchFamily="18" charset="0"/>
                </a:rPr>
                <a:t>reason</a:t>
              </a:r>
              <a:endParaRPr lang="en-GB" altLang="en-US" sz="2400">
                <a:latin typeface="Times" panose="02020603050405020304" pitchFamily="18" charset="0"/>
              </a:endParaRPr>
            </a:p>
          </p:txBody>
        </p:sp>
        <p:sp>
          <p:nvSpPr>
            <p:cNvPr id="81936" name="Rectangle 16"/>
            <p:cNvSpPr>
              <a:spLocks noChangeArrowheads="1"/>
            </p:cNvSpPr>
            <p:nvPr/>
          </p:nvSpPr>
          <p:spPr bwMode="auto">
            <a:xfrm>
              <a:off x="3788" y="1106"/>
              <a:ext cx="66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400" i="1">
                  <a:solidFill>
                    <a:srgbClr val="000000"/>
                  </a:solidFill>
                  <a:latin typeface="Times" panose="02020603050405020304" pitchFamily="18" charset="0"/>
                </a:rPr>
                <a:t>headers</a:t>
              </a:r>
              <a:endParaRPr lang="en-GB" altLang="en-US" sz="2400">
                <a:latin typeface="Times" panose="02020603050405020304" pitchFamily="18" charset="0"/>
              </a:endParaRPr>
            </a:p>
          </p:txBody>
        </p:sp>
        <p:sp>
          <p:nvSpPr>
            <p:cNvPr id="81937" name="Rectangle 17"/>
            <p:cNvSpPr>
              <a:spLocks noChangeArrowheads="1"/>
            </p:cNvSpPr>
            <p:nvPr/>
          </p:nvSpPr>
          <p:spPr bwMode="auto">
            <a:xfrm>
              <a:off x="4584" y="1106"/>
              <a:ext cx="11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2400" i="1">
                  <a:solidFill>
                    <a:srgbClr val="000000"/>
                  </a:solidFill>
                  <a:latin typeface="Times" panose="02020603050405020304" pitchFamily="18" charset="0"/>
                </a:rPr>
                <a:t>message body</a:t>
              </a:r>
              <a:endParaRPr lang="en-GB" altLang="en-US" sz="2400">
                <a:latin typeface="Times" panose="02020603050405020304" pitchFamily="18" charset="0"/>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GB" altLang="en-US" sz="2400"/>
              <a:t>Figure 4.20</a:t>
            </a:r>
            <a:br>
              <a:rPr lang="en-GB" altLang="en-US" sz="2400"/>
            </a:br>
            <a:r>
              <a:rPr lang="en-GB" altLang="en-US" sz="2400"/>
              <a:t>Multicast peer joins a group and sends and receives datagrams</a:t>
            </a:r>
          </a:p>
        </p:txBody>
      </p:sp>
      <p:sp>
        <p:nvSpPr>
          <p:cNvPr id="82947" name="Rectangle 3"/>
          <p:cNvSpPr>
            <a:spLocks noChangeArrowheads="1"/>
          </p:cNvSpPr>
          <p:nvPr/>
        </p:nvSpPr>
        <p:spPr bwMode="auto">
          <a:xfrm>
            <a:off x="1998664" y="1403350"/>
            <a:ext cx="8349209"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latin typeface="Times" panose="02020603050405020304" pitchFamily="18" charset="0"/>
              </a:rPr>
              <a:t>import java.net.*;</a:t>
            </a:r>
          </a:p>
          <a:p>
            <a:pPr>
              <a:spcBef>
                <a:spcPct val="0"/>
              </a:spcBef>
              <a:buFontTx/>
              <a:buNone/>
            </a:pPr>
            <a:r>
              <a:rPr lang="en-GB" altLang="en-US" sz="1800" i="1">
                <a:latin typeface="Times" panose="02020603050405020304" pitchFamily="18" charset="0"/>
              </a:rPr>
              <a:t>import java.io.*;</a:t>
            </a:r>
          </a:p>
          <a:p>
            <a:pPr>
              <a:spcBef>
                <a:spcPct val="0"/>
              </a:spcBef>
              <a:buFontTx/>
              <a:buNone/>
            </a:pPr>
            <a:r>
              <a:rPr lang="en-GB" altLang="en-US" sz="1800" i="1">
                <a:latin typeface="Times" panose="02020603050405020304" pitchFamily="18" charset="0"/>
              </a:rPr>
              <a:t>public class MulticastPeer{</a:t>
            </a:r>
          </a:p>
          <a:p>
            <a:pPr>
              <a:spcBef>
                <a:spcPct val="0"/>
              </a:spcBef>
              <a:buFontTx/>
              <a:buNone/>
            </a:pPr>
            <a:r>
              <a:rPr lang="en-GB" altLang="en-US" sz="1800" i="1">
                <a:latin typeface="Times" panose="02020603050405020304" pitchFamily="18" charset="0"/>
              </a:rPr>
              <a:t>	public static void main(String args[]){ </a:t>
            </a:r>
          </a:p>
          <a:p>
            <a:pPr>
              <a:spcBef>
                <a:spcPct val="0"/>
              </a:spcBef>
              <a:buFontTx/>
              <a:buNone/>
            </a:pPr>
            <a:r>
              <a:rPr lang="en-GB" altLang="en-US" sz="1800" i="1">
                <a:latin typeface="Times" panose="02020603050405020304" pitchFamily="18" charset="0"/>
              </a:rPr>
              <a:t>   	 // args give message contents &amp; destination multicast group (e.g. "228.5.6.7")</a:t>
            </a:r>
          </a:p>
          <a:p>
            <a:pPr>
              <a:spcBef>
                <a:spcPct val="0"/>
              </a:spcBef>
              <a:buFontTx/>
              <a:buNone/>
            </a:pPr>
            <a:r>
              <a:rPr lang="en-GB" altLang="en-US" sz="1800" i="1">
                <a:latin typeface="Times" panose="02020603050405020304" pitchFamily="18" charset="0"/>
              </a:rPr>
              <a:t>	MulticastSocket s =null;</a:t>
            </a:r>
          </a:p>
          <a:p>
            <a:pPr>
              <a:spcBef>
                <a:spcPct val="0"/>
              </a:spcBef>
              <a:buFontTx/>
              <a:buNone/>
            </a:pPr>
            <a:r>
              <a:rPr lang="en-GB" altLang="en-US" sz="1800" i="1">
                <a:latin typeface="Times" panose="02020603050405020304" pitchFamily="18" charset="0"/>
              </a:rPr>
              <a:t>   	 try {</a:t>
            </a:r>
          </a:p>
          <a:p>
            <a:pPr>
              <a:spcBef>
                <a:spcPct val="0"/>
              </a:spcBef>
              <a:buFontTx/>
              <a:buNone/>
            </a:pPr>
            <a:r>
              <a:rPr lang="en-GB" altLang="en-US" sz="1800" i="1">
                <a:latin typeface="Times" panose="02020603050405020304" pitchFamily="18" charset="0"/>
              </a:rPr>
              <a:t>	   	InetAddress group = InetAddress.getByName(args[1]);</a:t>
            </a:r>
          </a:p>
          <a:p>
            <a:pPr>
              <a:spcBef>
                <a:spcPct val="0"/>
              </a:spcBef>
              <a:buFontTx/>
              <a:buNone/>
            </a:pPr>
            <a:r>
              <a:rPr lang="en-GB" altLang="en-US" sz="1800" i="1">
                <a:latin typeface="Times" panose="02020603050405020304" pitchFamily="18" charset="0"/>
              </a:rPr>
              <a:t>	    	s = new MulticastSocket(6789);</a:t>
            </a:r>
          </a:p>
          <a:p>
            <a:pPr>
              <a:spcBef>
                <a:spcPct val="0"/>
              </a:spcBef>
              <a:buFontTx/>
              <a:buNone/>
            </a:pPr>
            <a:r>
              <a:rPr lang="en-GB" altLang="en-US" sz="1800" i="1">
                <a:latin typeface="Times" panose="02020603050405020304" pitchFamily="18" charset="0"/>
              </a:rPr>
              <a:t>	   	s.joinGroup(group);</a:t>
            </a:r>
          </a:p>
          <a:p>
            <a:pPr>
              <a:spcBef>
                <a:spcPct val="0"/>
              </a:spcBef>
              <a:buFontTx/>
              <a:buNone/>
            </a:pPr>
            <a:r>
              <a:rPr lang="en-GB" altLang="en-US" sz="1800" i="1">
                <a:latin typeface="Times" panose="02020603050405020304" pitchFamily="18" charset="0"/>
              </a:rPr>
              <a:t> 	    	byte [] m = args[0].getBytes();</a:t>
            </a:r>
          </a:p>
          <a:p>
            <a:pPr>
              <a:spcBef>
                <a:spcPct val="0"/>
              </a:spcBef>
              <a:buFontTx/>
              <a:buNone/>
            </a:pPr>
            <a:r>
              <a:rPr lang="en-GB" altLang="en-US" sz="1800" i="1">
                <a:latin typeface="Times" panose="02020603050405020304" pitchFamily="18" charset="0"/>
              </a:rPr>
              <a:t>	    	DatagramPacket messageOut = </a:t>
            </a:r>
          </a:p>
          <a:p>
            <a:pPr>
              <a:spcBef>
                <a:spcPct val="0"/>
              </a:spcBef>
              <a:buFontTx/>
              <a:buNone/>
            </a:pPr>
            <a:r>
              <a:rPr lang="en-GB" altLang="en-US" sz="1800" i="1">
                <a:latin typeface="Times" panose="02020603050405020304" pitchFamily="18" charset="0"/>
              </a:rPr>
              <a:t>			new DatagramPacket(m, m.length, group, 6789);</a:t>
            </a:r>
          </a:p>
          <a:p>
            <a:pPr>
              <a:spcBef>
                <a:spcPct val="0"/>
              </a:spcBef>
              <a:buFontTx/>
              <a:buNone/>
            </a:pPr>
            <a:r>
              <a:rPr lang="en-GB" altLang="en-US" sz="1800" i="1">
                <a:latin typeface="Times" panose="02020603050405020304" pitchFamily="18" charset="0"/>
              </a:rPr>
              <a:t>	    	s.send(messageOut);	</a:t>
            </a:r>
          </a:p>
          <a:p>
            <a:pPr>
              <a:spcBef>
                <a:spcPct val="0"/>
              </a:spcBef>
              <a:buFontTx/>
              <a:buNone/>
            </a:pPr>
            <a:r>
              <a:rPr lang="en-GB" altLang="en-US" sz="1800" i="1">
                <a:latin typeface="Times" panose="02020603050405020304" pitchFamily="18" charset="0"/>
              </a:rPr>
              <a:t>		   </a:t>
            </a:r>
          </a:p>
          <a:p>
            <a:pPr>
              <a:spcBef>
                <a:spcPct val="0"/>
              </a:spcBef>
              <a:buFontTx/>
              <a:buNone/>
            </a:pPr>
            <a:endParaRPr lang="en-GB" altLang="en-US" sz="1800" i="1">
              <a:latin typeface="Times" panose="02020603050405020304" pitchFamily="18" charset="0"/>
            </a:endParaRPr>
          </a:p>
          <a:p>
            <a:pPr>
              <a:spcBef>
                <a:spcPct val="0"/>
              </a:spcBef>
              <a:buFontTx/>
              <a:buNone/>
            </a:pPr>
            <a:r>
              <a:rPr lang="en-GB" altLang="en-US" sz="1800" i="1">
                <a:latin typeface="Times" panose="02020603050405020304" pitchFamily="18" charset="0"/>
              </a:rPr>
              <a:t>	 // this figure continued on the next slide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GB" altLang="en-US"/>
              <a:t>Figure 4.20</a:t>
            </a:r>
            <a:br>
              <a:rPr lang="en-GB" altLang="en-US"/>
            </a:br>
            <a:r>
              <a:rPr lang="en-GB" altLang="en-US"/>
              <a:t>continued</a:t>
            </a:r>
          </a:p>
        </p:txBody>
      </p:sp>
      <p:sp>
        <p:nvSpPr>
          <p:cNvPr id="83971" name="Rectangle 3"/>
          <p:cNvSpPr>
            <a:spLocks noChangeArrowheads="1"/>
          </p:cNvSpPr>
          <p:nvPr/>
        </p:nvSpPr>
        <p:spPr bwMode="auto">
          <a:xfrm>
            <a:off x="2046289" y="1471613"/>
            <a:ext cx="862447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latin typeface="Times" panose="02020603050405020304" pitchFamily="18" charset="0"/>
              </a:rPr>
              <a:t>	    // get messages from others in group</a:t>
            </a:r>
          </a:p>
          <a:p>
            <a:pPr>
              <a:spcBef>
                <a:spcPct val="0"/>
              </a:spcBef>
              <a:buFontTx/>
              <a:buNone/>
            </a:pPr>
            <a:r>
              <a:rPr lang="en-GB" altLang="en-US" sz="1800" i="1">
                <a:latin typeface="Times" panose="02020603050405020304" pitchFamily="18" charset="0"/>
              </a:rPr>
              <a:t>	    	byte[] buffer = new byte[1000];</a:t>
            </a:r>
          </a:p>
          <a:p>
            <a:pPr>
              <a:spcBef>
                <a:spcPct val="0"/>
              </a:spcBef>
              <a:buFontTx/>
              <a:buNone/>
            </a:pPr>
            <a:r>
              <a:rPr lang="en-GB" altLang="en-US" sz="1800" i="1">
                <a:latin typeface="Times" panose="02020603050405020304" pitchFamily="18" charset="0"/>
              </a:rPr>
              <a:t> 	   	for(int i=0; i&lt; 3; i++) {</a:t>
            </a:r>
          </a:p>
          <a:p>
            <a:pPr>
              <a:spcBef>
                <a:spcPct val="0"/>
              </a:spcBef>
              <a:buFontTx/>
              <a:buNone/>
            </a:pPr>
            <a:r>
              <a:rPr lang="en-GB" altLang="en-US" sz="1800" i="1">
                <a:latin typeface="Times" panose="02020603050405020304" pitchFamily="18" charset="0"/>
              </a:rPr>
              <a:t> 		    DatagramPacket messageIn = </a:t>
            </a:r>
          </a:p>
          <a:p>
            <a:pPr>
              <a:spcBef>
                <a:spcPct val="0"/>
              </a:spcBef>
              <a:buFontTx/>
              <a:buNone/>
            </a:pPr>
            <a:r>
              <a:rPr lang="en-GB" altLang="en-US" sz="1800" i="1">
                <a:latin typeface="Times" panose="02020603050405020304" pitchFamily="18" charset="0"/>
              </a:rPr>
              <a:t>			new DatagramPacket(buffer, buffer.length);</a:t>
            </a:r>
          </a:p>
          <a:p>
            <a:pPr>
              <a:spcBef>
                <a:spcPct val="0"/>
              </a:spcBef>
              <a:buFontTx/>
              <a:buNone/>
            </a:pPr>
            <a:r>
              <a:rPr lang="en-GB" altLang="en-US" sz="1800" i="1">
                <a:latin typeface="Times" panose="02020603050405020304" pitchFamily="18" charset="0"/>
              </a:rPr>
              <a:t> 		    s.receive(messageIn);</a:t>
            </a:r>
          </a:p>
          <a:p>
            <a:pPr>
              <a:spcBef>
                <a:spcPct val="0"/>
              </a:spcBef>
              <a:buFontTx/>
              <a:buNone/>
            </a:pPr>
            <a:r>
              <a:rPr lang="en-GB" altLang="en-US" sz="1800" i="1">
                <a:latin typeface="Times" panose="02020603050405020304" pitchFamily="18" charset="0"/>
              </a:rPr>
              <a:t> 		    System.out.println("Received:" + new String(messageIn.getData()));</a:t>
            </a:r>
          </a:p>
          <a:p>
            <a:pPr>
              <a:spcBef>
                <a:spcPct val="0"/>
              </a:spcBef>
              <a:buFontTx/>
              <a:buNone/>
            </a:pPr>
            <a:r>
              <a:rPr lang="en-GB" altLang="en-US" sz="1800" i="1">
                <a:latin typeface="Times" panose="02020603050405020304" pitchFamily="18" charset="0"/>
              </a:rPr>
              <a:t>  	     	}</a:t>
            </a:r>
          </a:p>
          <a:p>
            <a:pPr>
              <a:spcBef>
                <a:spcPct val="0"/>
              </a:spcBef>
              <a:buFontTx/>
              <a:buNone/>
            </a:pPr>
            <a:r>
              <a:rPr lang="en-GB" altLang="en-US" sz="1800" i="1">
                <a:latin typeface="Times" panose="02020603050405020304" pitchFamily="18" charset="0"/>
              </a:rPr>
              <a:t>	    	s.leaveGroup(group);		</a:t>
            </a:r>
          </a:p>
          <a:p>
            <a:pPr>
              <a:spcBef>
                <a:spcPct val="0"/>
              </a:spcBef>
              <a:buFontTx/>
              <a:buNone/>
            </a:pPr>
            <a:r>
              <a:rPr lang="en-GB" altLang="en-US" sz="1800" i="1">
                <a:latin typeface="Times" panose="02020603050405020304" pitchFamily="18" charset="0"/>
              </a:rPr>
              <a:t> 	    }catch (SocketException e){System.out.println("Socket: " + e.getMessage());</a:t>
            </a:r>
          </a:p>
          <a:p>
            <a:pPr>
              <a:spcBef>
                <a:spcPct val="0"/>
              </a:spcBef>
              <a:buFontTx/>
              <a:buNone/>
            </a:pPr>
            <a:r>
              <a:rPr lang="en-GB" altLang="en-US" sz="1800" i="1">
                <a:latin typeface="Times" panose="02020603050405020304" pitchFamily="18" charset="0"/>
              </a:rPr>
              <a:t>	   }catch (IOException e){System.out.println("IO: " + e.getMessage());}</a:t>
            </a:r>
          </a:p>
          <a:p>
            <a:pPr>
              <a:spcBef>
                <a:spcPct val="0"/>
              </a:spcBef>
              <a:buFontTx/>
              <a:buNone/>
            </a:pPr>
            <a:r>
              <a:rPr lang="en-GB" altLang="en-US" sz="1800" i="1">
                <a:latin typeface="Times" panose="02020603050405020304" pitchFamily="18" charset="0"/>
              </a:rPr>
              <a:t>	}finally {if(s != null) s.close();}</a:t>
            </a:r>
          </a:p>
          <a:p>
            <a:pPr>
              <a:spcBef>
                <a:spcPct val="0"/>
              </a:spcBef>
              <a:buFontTx/>
              <a:buNone/>
            </a:pPr>
            <a:r>
              <a:rPr lang="en-GB" altLang="en-US" sz="1800" i="1">
                <a:latin typeface="Times" panose="02020603050405020304" pitchFamily="18" charset="0"/>
              </a:rPr>
              <a:t>    }		     </a:t>
            </a:r>
          </a:p>
          <a:p>
            <a:pPr>
              <a:spcBef>
                <a:spcPct val="0"/>
              </a:spcBef>
              <a:buFontTx/>
              <a:buNone/>
            </a:pPr>
            <a:r>
              <a:rPr lang="en-GB" altLang="en-US" sz="1800" i="1">
                <a:latin typeface="Times" panose="02020603050405020304" pitchFamily="18" charset="0"/>
              </a:rPr>
              <a: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GB" altLang="en-US" sz="3200"/>
              <a:t>Figure 4.21</a:t>
            </a:r>
            <a:br>
              <a:rPr lang="en-GB" altLang="en-US" sz="3200"/>
            </a:br>
            <a:r>
              <a:rPr lang="en-GB" altLang="en-US" sz="3200"/>
              <a:t>Sockets used for datagrams</a:t>
            </a:r>
          </a:p>
        </p:txBody>
      </p:sp>
      <p:grpSp>
        <p:nvGrpSpPr>
          <p:cNvPr id="84995" name="Group 3"/>
          <p:cNvGrpSpPr>
            <a:grpSpLocks/>
          </p:cNvGrpSpPr>
          <p:nvPr/>
        </p:nvGrpSpPr>
        <p:grpSpPr bwMode="auto">
          <a:xfrm>
            <a:off x="2112964" y="2122488"/>
            <a:ext cx="8075003" cy="3030538"/>
            <a:chOff x="402" y="1337"/>
            <a:chExt cx="5510" cy="1909"/>
          </a:xfrm>
        </p:grpSpPr>
        <p:sp>
          <p:nvSpPr>
            <p:cNvPr id="84996" name="Rectangle 4"/>
            <p:cNvSpPr>
              <a:spLocks noChangeArrowheads="1"/>
            </p:cNvSpPr>
            <p:nvPr/>
          </p:nvSpPr>
          <p:spPr bwMode="auto">
            <a:xfrm>
              <a:off x="444" y="3072"/>
              <a:ext cx="395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solidFill>
                    <a:srgbClr val="000000"/>
                  </a:solidFill>
                </a:rPr>
                <a:t>ServerAddress </a:t>
              </a:r>
              <a:r>
                <a:rPr lang="en-GB" altLang="en-US" sz="1800">
                  <a:solidFill>
                    <a:srgbClr val="000000"/>
                  </a:solidFill>
                </a:rPr>
                <a:t>and </a:t>
              </a:r>
              <a:r>
                <a:rPr lang="en-GB" altLang="en-US" sz="1800" i="1">
                  <a:solidFill>
                    <a:srgbClr val="000000"/>
                  </a:solidFill>
                </a:rPr>
                <a:t>ClientAddress </a:t>
              </a:r>
              <a:r>
                <a:rPr lang="en-GB" altLang="en-US" sz="1800">
                  <a:solidFill>
                    <a:srgbClr val="000000"/>
                  </a:solidFill>
                </a:rPr>
                <a:t> are socket addresses</a:t>
              </a:r>
            </a:p>
          </p:txBody>
        </p:sp>
        <p:sp>
          <p:nvSpPr>
            <p:cNvPr id="84997" name="Rectangle 5"/>
            <p:cNvSpPr>
              <a:spLocks noChangeArrowheads="1"/>
            </p:cNvSpPr>
            <p:nvPr/>
          </p:nvSpPr>
          <p:spPr bwMode="auto">
            <a:xfrm>
              <a:off x="402" y="1337"/>
              <a:ext cx="123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rPr>
                <a:t>Sending a message</a:t>
              </a:r>
              <a:endParaRPr lang="en-GB" altLang="en-US" sz="1600"/>
            </a:p>
          </p:txBody>
        </p:sp>
        <p:sp>
          <p:nvSpPr>
            <p:cNvPr id="84998" name="Rectangle 6"/>
            <p:cNvSpPr>
              <a:spLocks noChangeArrowheads="1"/>
            </p:cNvSpPr>
            <p:nvPr/>
          </p:nvSpPr>
          <p:spPr bwMode="auto">
            <a:xfrm>
              <a:off x="3350" y="1337"/>
              <a:ext cx="133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rPr>
                <a:t>Receiving a message</a:t>
              </a:r>
              <a:endParaRPr lang="en-GB" altLang="en-US" sz="1600"/>
            </a:p>
          </p:txBody>
        </p:sp>
        <p:sp>
          <p:nvSpPr>
            <p:cNvPr id="84999" name="Rectangle 7"/>
            <p:cNvSpPr>
              <a:spLocks noChangeArrowheads="1"/>
            </p:cNvSpPr>
            <p:nvPr/>
          </p:nvSpPr>
          <p:spPr bwMode="auto">
            <a:xfrm>
              <a:off x="3322" y="1583"/>
              <a:ext cx="2570" cy="1356"/>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5000" name="Rectangle 8"/>
            <p:cNvSpPr>
              <a:spLocks noChangeArrowheads="1"/>
            </p:cNvSpPr>
            <p:nvPr/>
          </p:nvSpPr>
          <p:spPr bwMode="auto">
            <a:xfrm>
              <a:off x="3322" y="1583"/>
              <a:ext cx="2585" cy="1371"/>
            </a:xfrm>
            <a:prstGeom prst="rect">
              <a:avLst/>
            </a:prstGeom>
            <a:noFill/>
            <a:ln w="36513">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5001" name="Rectangle 9"/>
            <p:cNvSpPr>
              <a:spLocks noChangeArrowheads="1"/>
            </p:cNvSpPr>
            <p:nvPr/>
          </p:nvSpPr>
          <p:spPr bwMode="auto">
            <a:xfrm>
              <a:off x="3432" y="1677"/>
              <a:ext cx="2365" cy="11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5002" name="Rectangle 10"/>
            <p:cNvSpPr>
              <a:spLocks noChangeArrowheads="1"/>
            </p:cNvSpPr>
            <p:nvPr/>
          </p:nvSpPr>
          <p:spPr bwMode="auto">
            <a:xfrm>
              <a:off x="3432" y="1677"/>
              <a:ext cx="2381" cy="1167"/>
            </a:xfrm>
            <a:prstGeom prst="rect">
              <a:avLst/>
            </a:prstGeom>
            <a:noFill/>
            <a:ln w="365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5003" name="Rectangle 11"/>
            <p:cNvSpPr>
              <a:spLocks noChangeArrowheads="1"/>
            </p:cNvSpPr>
            <p:nvPr/>
          </p:nvSpPr>
          <p:spPr bwMode="auto">
            <a:xfrm>
              <a:off x="421" y="1583"/>
              <a:ext cx="2554" cy="1356"/>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5004" name="Rectangle 12"/>
            <p:cNvSpPr>
              <a:spLocks noChangeArrowheads="1"/>
            </p:cNvSpPr>
            <p:nvPr/>
          </p:nvSpPr>
          <p:spPr bwMode="auto">
            <a:xfrm>
              <a:off x="421" y="1583"/>
              <a:ext cx="2570" cy="1371"/>
            </a:xfrm>
            <a:prstGeom prst="rect">
              <a:avLst/>
            </a:prstGeom>
            <a:noFill/>
            <a:ln w="36513">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5005" name="Rectangle 13"/>
            <p:cNvSpPr>
              <a:spLocks noChangeArrowheads="1"/>
            </p:cNvSpPr>
            <p:nvPr/>
          </p:nvSpPr>
          <p:spPr bwMode="auto">
            <a:xfrm>
              <a:off x="531" y="1677"/>
              <a:ext cx="2318" cy="11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5006" name="Rectangle 14"/>
            <p:cNvSpPr>
              <a:spLocks noChangeArrowheads="1"/>
            </p:cNvSpPr>
            <p:nvPr/>
          </p:nvSpPr>
          <p:spPr bwMode="auto">
            <a:xfrm>
              <a:off x="531" y="1677"/>
              <a:ext cx="2333" cy="1167"/>
            </a:xfrm>
            <a:prstGeom prst="rect">
              <a:avLst/>
            </a:prstGeom>
            <a:noFill/>
            <a:ln w="365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5007" name="Rectangle 15"/>
            <p:cNvSpPr>
              <a:spLocks noChangeArrowheads="1"/>
            </p:cNvSpPr>
            <p:nvPr/>
          </p:nvSpPr>
          <p:spPr bwMode="auto">
            <a:xfrm>
              <a:off x="599" y="2157"/>
              <a:ext cx="1294"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500">
                  <a:solidFill>
                    <a:srgbClr val="000000"/>
                  </a:solidFill>
                </a:rPr>
                <a:t>bind(s, ClientAddress)</a:t>
              </a:r>
              <a:endParaRPr lang="en-GB" altLang="en-US" sz="1500"/>
            </a:p>
          </p:txBody>
        </p:sp>
        <p:sp>
          <p:nvSpPr>
            <p:cNvPr id="85008" name="Rectangle 16"/>
            <p:cNvSpPr>
              <a:spLocks noChangeArrowheads="1"/>
            </p:cNvSpPr>
            <p:nvPr/>
          </p:nvSpPr>
          <p:spPr bwMode="auto">
            <a:xfrm>
              <a:off x="599" y="2488"/>
              <a:ext cx="219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500">
                  <a:solidFill>
                    <a:srgbClr val="000000"/>
                  </a:solidFill>
                </a:rPr>
                <a:t>sendto(s, "message", ServerAddress)</a:t>
              </a:r>
              <a:endParaRPr lang="en-GB" altLang="en-US" sz="1500"/>
            </a:p>
          </p:txBody>
        </p:sp>
        <p:sp>
          <p:nvSpPr>
            <p:cNvPr id="85009" name="Rectangle 17"/>
            <p:cNvSpPr>
              <a:spLocks noChangeArrowheads="1"/>
            </p:cNvSpPr>
            <p:nvPr/>
          </p:nvSpPr>
          <p:spPr bwMode="auto">
            <a:xfrm>
              <a:off x="3561" y="2157"/>
              <a:ext cx="1344"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500">
                  <a:solidFill>
                    <a:srgbClr val="000000"/>
                  </a:solidFill>
                </a:rPr>
                <a:t>bind(s, ServerAddress)</a:t>
              </a:r>
              <a:endParaRPr lang="en-GB" altLang="en-US" sz="1500"/>
            </a:p>
          </p:txBody>
        </p:sp>
        <p:sp>
          <p:nvSpPr>
            <p:cNvPr id="85010" name="Rectangle 18"/>
            <p:cNvSpPr>
              <a:spLocks noChangeArrowheads="1"/>
            </p:cNvSpPr>
            <p:nvPr/>
          </p:nvSpPr>
          <p:spPr bwMode="auto">
            <a:xfrm>
              <a:off x="3561" y="2488"/>
              <a:ext cx="1984"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500">
                  <a:solidFill>
                    <a:srgbClr val="000000"/>
                  </a:solidFill>
                </a:rPr>
                <a:t>amount = recvfrom(s, buffer, from)</a:t>
              </a:r>
              <a:endParaRPr lang="en-GB" altLang="en-US" sz="1500"/>
            </a:p>
          </p:txBody>
        </p:sp>
        <p:sp>
          <p:nvSpPr>
            <p:cNvPr id="85011" name="Freeform 19"/>
            <p:cNvSpPr>
              <a:spLocks/>
            </p:cNvSpPr>
            <p:nvPr/>
          </p:nvSpPr>
          <p:spPr bwMode="auto">
            <a:xfrm>
              <a:off x="3306" y="2529"/>
              <a:ext cx="189" cy="110"/>
            </a:xfrm>
            <a:custGeom>
              <a:avLst/>
              <a:gdLst>
                <a:gd name="T0" fmla="*/ 0 w 189"/>
                <a:gd name="T1" fmla="*/ 63 h 110"/>
                <a:gd name="T2" fmla="*/ 0 w 189"/>
                <a:gd name="T3" fmla="*/ 0 h 110"/>
                <a:gd name="T4" fmla="*/ 189 w 189"/>
                <a:gd name="T5" fmla="*/ 63 h 110"/>
                <a:gd name="T6" fmla="*/ 0 w 189"/>
                <a:gd name="T7" fmla="*/ 110 h 110"/>
                <a:gd name="T8" fmla="*/ 0 w 189"/>
                <a:gd name="T9" fmla="*/ 63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 h="110">
                  <a:moveTo>
                    <a:pt x="0" y="63"/>
                  </a:moveTo>
                  <a:lnTo>
                    <a:pt x="0" y="0"/>
                  </a:lnTo>
                  <a:lnTo>
                    <a:pt x="189" y="63"/>
                  </a:lnTo>
                  <a:lnTo>
                    <a:pt x="0" y="110"/>
                  </a:lnTo>
                  <a:lnTo>
                    <a:pt x="0" y="63"/>
                  </a:lnTo>
                  <a:close/>
                </a:path>
              </a:pathLst>
            </a:custGeom>
            <a:solidFill>
              <a:srgbClr val="000000"/>
            </a:solidFill>
            <a:ln w="36513">
              <a:solidFill>
                <a:srgbClr val="000000"/>
              </a:solidFill>
              <a:prstDash val="solid"/>
              <a:round/>
              <a:headEnd/>
              <a:tailEnd/>
            </a:ln>
          </p:spPr>
          <p:txBody>
            <a:bodyPr/>
            <a:lstStyle/>
            <a:p>
              <a:endParaRPr lang="en-US"/>
            </a:p>
          </p:txBody>
        </p:sp>
        <p:sp>
          <p:nvSpPr>
            <p:cNvPr id="85012" name="Line 20"/>
            <p:cNvSpPr>
              <a:spLocks noChangeShapeType="1"/>
            </p:cNvSpPr>
            <p:nvPr/>
          </p:nvSpPr>
          <p:spPr bwMode="auto">
            <a:xfrm flipH="1">
              <a:off x="2675" y="2592"/>
              <a:ext cx="631" cy="1"/>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013" name="Rectangle 21"/>
            <p:cNvSpPr>
              <a:spLocks noChangeArrowheads="1"/>
            </p:cNvSpPr>
            <p:nvPr/>
          </p:nvSpPr>
          <p:spPr bwMode="auto">
            <a:xfrm>
              <a:off x="3554" y="1747"/>
              <a:ext cx="235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500">
                  <a:solidFill>
                    <a:srgbClr val="000000"/>
                  </a:solidFill>
                </a:rPr>
                <a:t>s = socket(AF_INET, SOCK_DGRAM, 0)</a:t>
              </a:r>
              <a:endParaRPr lang="en-GB" altLang="en-US" sz="1500"/>
            </a:p>
          </p:txBody>
        </p:sp>
        <p:sp>
          <p:nvSpPr>
            <p:cNvPr id="85014" name="Rectangle 22"/>
            <p:cNvSpPr>
              <a:spLocks noChangeArrowheads="1"/>
            </p:cNvSpPr>
            <p:nvPr/>
          </p:nvSpPr>
          <p:spPr bwMode="auto">
            <a:xfrm>
              <a:off x="603" y="1731"/>
              <a:ext cx="235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500">
                  <a:solidFill>
                    <a:srgbClr val="000000"/>
                  </a:solidFill>
                </a:rPr>
                <a:t>s = socket(AF_INET, SOCK_DGRAM, 0)</a:t>
              </a:r>
              <a:endParaRPr lang="en-GB" altLang="en-US" sz="1500"/>
            </a:p>
          </p:txBody>
        </p:sp>
        <p:grpSp>
          <p:nvGrpSpPr>
            <p:cNvPr id="85015" name="Group 23"/>
            <p:cNvGrpSpPr>
              <a:grpSpLocks/>
            </p:cNvGrpSpPr>
            <p:nvPr/>
          </p:nvGrpSpPr>
          <p:grpSpPr bwMode="auto">
            <a:xfrm>
              <a:off x="613" y="1956"/>
              <a:ext cx="47" cy="151"/>
              <a:chOff x="517" y="1652"/>
              <a:chExt cx="47" cy="151"/>
            </a:xfrm>
          </p:grpSpPr>
          <p:sp>
            <p:nvSpPr>
              <p:cNvPr id="85025" name="Oval 24"/>
              <p:cNvSpPr>
                <a:spLocks noChangeArrowheads="1"/>
              </p:cNvSpPr>
              <p:nvPr/>
            </p:nvSpPr>
            <p:spPr bwMode="auto">
              <a:xfrm>
                <a:off x="517" y="1652"/>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5026" name="Oval 25"/>
              <p:cNvSpPr>
                <a:spLocks noChangeArrowheads="1"/>
              </p:cNvSpPr>
              <p:nvPr/>
            </p:nvSpPr>
            <p:spPr bwMode="auto">
              <a:xfrm>
                <a:off x="517" y="1756"/>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grpSp>
        <p:grpSp>
          <p:nvGrpSpPr>
            <p:cNvPr id="85016" name="Group 26"/>
            <p:cNvGrpSpPr>
              <a:grpSpLocks/>
            </p:cNvGrpSpPr>
            <p:nvPr/>
          </p:nvGrpSpPr>
          <p:grpSpPr bwMode="auto">
            <a:xfrm>
              <a:off x="613" y="2332"/>
              <a:ext cx="47" cy="151"/>
              <a:chOff x="517" y="1652"/>
              <a:chExt cx="47" cy="151"/>
            </a:xfrm>
          </p:grpSpPr>
          <p:sp>
            <p:nvSpPr>
              <p:cNvPr id="85023" name="Oval 27"/>
              <p:cNvSpPr>
                <a:spLocks noChangeArrowheads="1"/>
              </p:cNvSpPr>
              <p:nvPr/>
            </p:nvSpPr>
            <p:spPr bwMode="auto">
              <a:xfrm>
                <a:off x="517" y="1652"/>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5024" name="Oval 28"/>
              <p:cNvSpPr>
                <a:spLocks noChangeArrowheads="1"/>
              </p:cNvSpPr>
              <p:nvPr/>
            </p:nvSpPr>
            <p:spPr bwMode="auto">
              <a:xfrm>
                <a:off x="517" y="1756"/>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grpSp>
        <p:grpSp>
          <p:nvGrpSpPr>
            <p:cNvPr id="85017" name="Group 29"/>
            <p:cNvGrpSpPr>
              <a:grpSpLocks/>
            </p:cNvGrpSpPr>
            <p:nvPr/>
          </p:nvGrpSpPr>
          <p:grpSpPr bwMode="auto">
            <a:xfrm>
              <a:off x="3565" y="1940"/>
              <a:ext cx="47" cy="151"/>
              <a:chOff x="517" y="1652"/>
              <a:chExt cx="47" cy="151"/>
            </a:xfrm>
          </p:grpSpPr>
          <p:sp>
            <p:nvSpPr>
              <p:cNvPr id="85021" name="Oval 30"/>
              <p:cNvSpPr>
                <a:spLocks noChangeArrowheads="1"/>
              </p:cNvSpPr>
              <p:nvPr/>
            </p:nvSpPr>
            <p:spPr bwMode="auto">
              <a:xfrm>
                <a:off x="517" y="1652"/>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5022" name="Oval 31"/>
              <p:cNvSpPr>
                <a:spLocks noChangeArrowheads="1"/>
              </p:cNvSpPr>
              <p:nvPr/>
            </p:nvSpPr>
            <p:spPr bwMode="auto">
              <a:xfrm>
                <a:off x="517" y="1756"/>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grpSp>
        <p:grpSp>
          <p:nvGrpSpPr>
            <p:cNvPr id="85018" name="Group 32"/>
            <p:cNvGrpSpPr>
              <a:grpSpLocks/>
            </p:cNvGrpSpPr>
            <p:nvPr/>
          </p:nvGrpSpPr>
          <p:grpSpPr bwMode="auto">
            <a:xfrm>
              <a:off x="3565" y="2316"/>
              <a:ext cx="47" cy="151"/>
              <a:chOff x="517" y="1652"/>
              <a:chExt cx="47" cy="151"/>
            </a:xfrm>
          </p:grpSpPr>
          <p:sp>
            <p:nvSpPr>
              <p:cNvPr id="85019" name="Oval 33"/>
              <p:cNvSpPr>
                <a:spLocks noChangeArrowheads="1"/>
              </p:cNvSpPr>
              <p:nvPr/>
            </p:nvSpPr>
            <p:spPr bwMode="auto">
              <a:xfrm>
                <a:off x="517" y="1652"/>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5020" name="Oval 34"/>
              <p:cNvSpPr>
                <a:spLocks noChangeArrowheads="1"/>
              </p:cNvSpPr>
              <p:nvPr/>
            </p:nvSpPr>
            <p:spPr bwMode="auto">
              <a:xfrm>
                <a:off x="517" y="1756"/>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6147" name="Rectangle 2"/>
          <p:cNvSpPr>
            <a:spLocks noGrp="1" noChangeArrowheads="1"/>
          </p:cNvSpPr>
          <p:nvPr>
            <p:ph type="title"/>
          </p:nvPr>
        </p:nvSpPr>
        <p:spPr/>
        <p:txBody>
          <a:bodyPr/>
          <a:lstStyle/>
          <a:p>
            <a:pPr eaLnBrk="1" hangingPunct="1"/>
            <a:r>
              <a:rPr lang="en-US" altLang="en-US"/>
              <a:t>Multithreaded Servers (1)</a:t>
            </a:r>
          </a:p>
        </p:txBody>
      </p:sp>
      <p:sp>
        <p:nvSpPr>
          <p:cNvPr id="6148" name="Rectangle 3"/>
          <p:cNvSpPr>
            <a:spLocks noGrp="1" noChangeArrowheads="1"/>
          </p:cNvSpPr>
          <p:nvPr>
            <p:ph type="body" idx="1"/>
          </p:nvPr>
        </p:nvSpPr>
        <p:spPr>
          <a:xfrm>
            <a:off x="1524000" y="5441950"/>
            <a:ext cx="9144000" cy="838200"/>
          </a:xfrm>
        </p:spPr>
        <p:txBody>
          <a:bodyPr/>
          <a:lstStyle/>
          <a:p>
            <a:pPr eaLnBrk="1" hangingPunct="1"/>
            <a:r>
              <a:rPr lang="en-US" altLang="en-US"/>
              <a:t>Figure 3-3. A multithreaded server organized in a dispatcher/worker model.</a:t>
            </a:r>
          </a:p>
        </p:txBody>
      </p:sp>
      <p:pic>
        <p:nvPicPr>
          <p:cNvPr id="6149" name="Picture 5" descr="03-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213" y="1565275"/>
            <a:ext cx="7054850"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6577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GB" altLang="en-US" sz="3600"/>
              <a:t>Figure 4.22</a:t>
            </a:r>
            <a:br>
              <a:rPr lang="en-GB" altLang="en-US" sz="3600"/>
            </a:br>
            <a:r>
              <a:rPr lang="en-GB" altLang="en-US" sz="3600"/>
              <a:t>Sockets used for streams</a:t>
            </a:r>
          </a:p>
        </p:txBody>
      </p:sp>
      <p:sp>
        <p:nvSpPr>
          <p:cNvPr id="86019" name="Rectangle 3"/>
          <p:cNvSpPr>
            <a:spLocks noChangeArrowheads="1"/>
          </p:cNvSpPr>
          <p:nvPr/>
        </p:nvSpPr>
        <p:spPr bwMode="auto">
          <a:xfrm>
            <a:off x="2016125" y="4906964"/>
            <a:ext cx="7958138" cy="223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6020" name="Rectangle 4"/>
          <p:cNvSpPr>
            <a:spLocks noChangeArrowheads="1"/>
          </p:cNvSpPr>
          <p:nvPr/>
        </p:nvSpPr>
        <p:spPr bwMode="auto">
          <a:xfrm>
            <a:off x="2028825" y="2020889"/>
            <a:ext cx="22554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rPr>
              <a:t>Requesting a connection</a:t>
            </a:r>
            <a:endParaRPr lang="en-GB" altLang="en-US" sz="2400">
              <a:latin typeface="Times" panose="02020603050405020304" pitchFamily="18" charset="0"/>
            </a:endParaRPr>
          </a:p>
        </p:txBody>
      </p:sp>
      <p:sp>
        <p:nvSpPr>
          <p:cNvPr id="86021" name="Rectangle 5"/>
          <p:cNvSpPr>
            <a:spLocks noChangeArrowheads="1"/>
          </p:cNvSpPr>
          <p:nvPr/>
        </p:nvSpPr>
        <p:spPr bwMode="auto">
          <a:xfrm>
            <a:off x="6149975" y="2020889"/>
            <a:ext cx="337271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a:solidFill>
                  <a:srgbClr val="000000"/>
                </a:solidFill>
              </a:rPr>
              <a:t>Listening and accepting a connection</a:t>
            </a:r>
            <a:endParaRPr lang="en-GB" altLang="en-US" sz="2400">
              <a:latin typeface="Times" panose="02020603050405020304" pitchFamily="18" charset="0"/>
            </a:endParaRPr>
          </a:p>
        </p:txBody>
      </p:sp>
      <p:sp>
        <p:nvSpPr>
          <p:cNvPr id="86022" name="Rectangle 6"/>
          <p:cNvSpPr>
            <a:spLocks noChangeArrowheads="1"/>
          </p:cNvSpPr>
          <p:nvPr/>
        </p:nvSpPr>
        <p:spPr bwMode="auto">
          <a:xfrm>
            <a:off x="6086475" y="2381250"/>
            <a:ext cx="3843338" cy="2254250"/>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6023" name="Rectangle 7"/>
          <p:cNvSpPr>
            <a:spLocks noChangeArrowheads="1"/>
          </p:cNvSpPr>
          <p:nvPr/>
        </p:nvSpPr>
        <p:spPr bwMode="auto">
          <a:xfrm>
            <a:off x="6086476" y="2381251"/>
            <a:ext cx="3865563" cy="2278063"/>
          </a:xfrm>
          <a:prstGeom prst="rect">
            <a:avLst/>
          </a:prstGeom>
          <a:noFill/>
          <a:ln w="36513">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6024" name="Rectangle 8"/>
          <p:cNvSpPr>
            <a:spLocks noChangeArrowheads="1"/>
          </p:cNvSpPr>
          <p:nvPr/>
        </p:nvSpPr>
        <p:spPr bwMode="auto">
          <a:xfrm>
            <a:off x="6224588" y="2603501"/>
            <a:ext cx="3567112" cy="1833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6025" name="Rectangle 9"/>
          <p:cNvSpPr>
            <a:spLocks noChangeArrowheads="1"/>
          </p:cNvSpPr>
          <p:nvPr/>
        </p:nvSpPr>
        <p:spPr bwMode="auto">
          <a:xfrm>
            <a:off x="6224589" y="2603501"/>
            <a:ext cx="3590925" cy="1857375"/>
          </a:xfrm>
          <a:prstGeom prst="rect">
            <a:avLst/>
          </a:prstGeom>
          <a:noFill/>
          <a:ln w="365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6026" name="Rectangle 10"/>
          <p:cNvSpPr>
            <a:spLocks noChangeArrowheads="1"/>
          </p:cNvSpPr>
          <p:nvPr/>
        </p:nvSpPr>
        <p:spPr bwMode="auto">
          <a:xfrm>
            <a:off x="6492875" y="3160713"/>
            <a:ext cx="202299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500">
                <a:solidFill>
                  <a:srgbClr val="000000"/>
                </a:solidFill>
              </a:rPr>
              <a:t>bind(s, ServerAddress);</a:t>
            </a:r>
            <a:endParaRPr lang="en-GB" altLang="en-US" sz="1500">
              <a:latin typeface="Times" panose="02020603050405020304" pitchFamily="18" charset="0"/>
            </a:endParaRPr>
          </a:p>
        </p:txBody>
      </p:sp>
      <p:sp>
        <p:nvSpPr>
          <p:cNvPr id="86027" name="Rectangle 11"/>
          <p:cNvSpPr>
            <a:spLocks noChangeArrowheads="1"/>
          </p:cNvSpPr>
          <p:nvPr/>
        </p:nvSpPr>
        <p:spPr bwMode="auto">
          <a:xfrm>
            <a:off x="6492875" y="3359150"/>
            <a:ext cx="8880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500">
                <a:solidFill>
                  <a:srgbClr val="000000"/>
                </a:solidFill>
              </a:rPr>
              <a:t>listen(s,5);</a:t>
            </a:r>
            <a:endParaRPr lang="en-GB" altLang="en-US" sz="1500">
              <a:latin typeface="Times" panose="02020603050405020304" pitchFamily="18" charset="0"/>
            </a:endParaRPr>
          </a:p>
        </p:txBody>
      </p:sp>
      <p:sp>
        <p:nvSpPr>
          <p:cNvPr id="86028" name="Rectangle 12"/>
          <p:cNvSpPr>
            <a:spLocks noChangeArrowheads="1"/>
          </p:cNvSpPr>
          <p:nvPr/>
        </p:nvSpPr>
        <p:spPr bwMode="auto">
          <a:xfrm>
            <a:off x="6492876" y="3754438"/>
            <a:ext cx="28517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500">
                <a:solidFill>
                  <a:srgbClr val="000000"/>
                </a:solidFill>
              </a:rPr>
              <a:t>sNew = accept(s, ClientAddress);</a:t>
            </a:r>
            <a:endParaRPr lang="en-GB" altLang="en-US" sz="1500">
              <a:latin typeface="Times" panose="02020603050405020304" pitchFamily="18" charset="0"/>
            </a:endParaRPr>
          </a:p>
        </p:txBody>
      </p:sp>
      <p:sp>
        <p:nvSpPr>
          <p:cNvPr id="86029" name="Rectangle 13"/>
          <p:cNvSpPr>
            <a:spLocks noChangeArrowheads="1"/>
          </p:cNvSpPr>
          <p:nvPr/>
        </p:nvSpPr>
        <p:spPr bwMode="auto">
          <a:xfrm>
            <a:off x="6492875" y="4176713"/>
            <a:ext cx="26442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500">
                <a:solidFill>
                  <a:srgbClr val="000000"/>
                </a:solidFill>
              </a:rPr>
              <a:t>n = read(sNew, buffer, amount)</a:t>
            </a:r>
            <a:endParaRPr lang="en-GB" altLang="en-US" sz="1500">
              <a:latin typeface="Times" panose="02020603050405020304" pitchFamily="18" charset="0"/>
            </a:endParaRPr>
          </a:p>
        </p:txBody>
      </p:sp>
      <p:sp>
        <p:nvSpPr>
          <p:cNvPr id="86030" name="Rectangle 14"/>
          <p:cNvSpPr>
            <a:spLocks noChangeArrowheads="1"/>
          </p:cNvSpPr>
          <p:nvPr/>
        </p:nvSpPr>
        <p:spPr bwMode="auto">
          <a:xfrm>
            <a:off x="2085976" y="2381250"/>
            <a:ext cx="3749675" cy="2254250"/>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6031" name="Rectangle 15"/>
          <p:cNvSpPr>
            <a:spLocks noChangeArrowheads="1"/>
          </p:cNvSpPr>
          <p:nvPr/>
        </p:nvSpPr>
        <p:spPr bwMode="auto">
          <a:xfrm>
            <a:off x="2085975" y="2381251"/>
            <a:ext cx="3771900" cy="2278063"/>
          </a:xfrm>
          <a:prstGeom prst="rect">
            <a:avLst/>
          </a:prstGeom>
          <a:noFill/>
          <a:ln w="36513">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6032" name="Rectangle 16"/>
          <p:cNvSpPr>
            <a:spLocks noChangeArrowheads="1"/>
          </p:cNvSpPr>
          <p:nvPr/>
        </p:nvSpPr>
        <p:spPr bwMode="auto">
          <a:xfrm>
            <a:off x="2268539" y="2603501"/>
            <a:ext cx="3406775" cy="1833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6033" name="Rectangle 17"/>
          <p:cNvSpPr>
            <a:spLocks noChangeArrowheads="1"/>
          </p:cNvSpPr>
          <p:nvPr/>
        </p:nvSpPr>
        <p:spPr bwMode="auto">
          <a:xfrm>
            <a:off x="2268539" y="2603501"/>
            <a:ext cx="3430587" cy="1857375"/>
          </a:xfrm>
          <a:prstGeom prst="rect">
            <a:avLst/>
          </a:prstGeom>
          <a:noFill/>
          <a:ln w="365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6034" name="Rectangle 18"/>
          <p:cNvSpPr>
            <a:spLocks noChangeArrowheads="1"/>
          </p:cNvSpPr>
          <p:nvPr/>
        </p:nvSpPr>
        <p:spPr bwMode="auto">
          <a:xfrm>
            <a:off x="2371726" y="2789238"/>
            <a:ext cx="348762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500">
                <a:solidFill>
                  <a:srgbClr val="000000"/>
                </a:solidFill>
              </a:rPr>
              <a:t>s = socket(AF_INET, SOCK_STREAM,0)</a:t>
            </a:r>
            <a:endParaRPr lang="en-GB" altLang="en-US" sz="1500">
              <a:latin typeface="Times" panose="02020603050405020304" pitchFamily="18" charset="0"/>
            </a:endParaRPr>
          </a:p>
        </p:txBody>
      </p:sp>
      <p:sp>
        <p:nvSpPr>
          <p:cNvPr id="86035" name="Rectangle 19"/>
          <p:cNvSpPr>
            <a:spLocks noChangeArrowheads="1"/>
          </p:cNvSpPr>
          <p:nvPr/>
        </p:nvSpPr>
        <p:spPr bwMode="auto">
          <a:xfrm>
            <a:off x="2371725" y="3457575"/>
            <a:ext cx="227947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500">
                <a:solidFill>
                  <a:srgbClr val="000000"/>
                </a:solidFill>
              </a:rPr>
              <a:t>connect(s, ServerAddress)</a:t>
            </a:r>
            <a:endParaRPr lang="en-GB" altLang="en-US" sz="1500">
              <a:latin typeface="Times" panose="02020603050405020304" pitchFamily="18" charset="0"/>
            </a:endParaRPr>
          </a:p>
        </p:txBody>
      </p:sp>
      <p:sp>
        <p:nvSpPr>
          <p:cNvPr id="86036" name="Rectangle 20"/>
          <p:cNvSpPr>
            <a:spLocks noChangeArrowheads="1"/>
          </p:cNvSpPr>
          <p:nvPr/>
        </p:nvSpPr>
        <p:spPr bwMode="auto">
          <a:xfrm>
            <a:off x="2371725" y="4127500"/>
            <a:ext cx="228908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500">
                <a:solidFill>
                  <a:srgbClr val="000000"/>
                </a:solidFill>
              </a:rPr>
              <a:t>write(s, "message", length)</a:t>
            </a:r>
            <a:endParaRPr lang="en-GB" altLang="en-US" sz="1500">
              <a:latin typeface="Times" panose="02020603050405020304" pitchFamily="18" charset="0"/>
            </a:endParaRPr>
          </a:p>
        </p:txBody>
      </p:sp>
      <p:sp>
        <p:nvSpPr>
          <p:cNvPr id="86037" name="Freeform 21"/>
          <p:cNvSpPr>
            <a:spLocks/>
          </p:cNvSpPr>
          <p:nvPr/>
        </p:nvSpPr>
        <p:spPr bwMode="auto">
          <a:xfrm>
            <a:off x="6246814" y="4189414"/>
            <a:ext cx="206375" cy="123825"/>
          </a:xfrm>
          <a:custGeom>
            <a:avLst/>
            <a:gdLst>
              <a:gd name="T0" fmla="*/ 0 w 141"/>
              <a:gd name="T1" fmla="*/ 118448138 h 78"/>
              <a:gd name="T2" fmla="*/ 0 w 141"/>
              <a:gd name="T3" fmla="*/ 0 h 78"/>
              <a:gd name="T4" fmla="*/ 302061281 w 141"/>
              <a:gd name="T5" fmla="*/ 118448138 h 78"/>
              <a:gd name="T6" fmla="*/ 0 w 141"/>
              <a:gd name="T7" fmla="*/ 196572188 h 78"/>
              <a:gd name="T8" fmla="*/ 0 w 141"/>
              <a:gd name="T9" fmla="*/ 11844813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78">
                <a:moveTo>
                  <a:pt x="0" y="47"/>
                </a:moveTo>
                <a:lnTo>
                  <a:pt x="0" y="0"/>
                </a:lnTo>
                <a:lnTo>
                  <a:pt x="141" y="47"/>
                </a:lnTo>
                <a:lnTo>
                  <a:pt x="0" y="78"/>
                </a:lnTo>
                <a:lnTo>
                  <a:pt x="0" y="47"/>
                </a:lnTo>
                <a:close/>
              </a:path>
            </a:pathLst>
          </a:custGeom>
          <a:solidFill>
            <a:srgbClr val="000000"/>
          </a:solidFill>
          <a:ln w="36513">
            <a:solidFill>
              <a:srgbClr val="000000"/>
            </a:solidFill>
            <a:prstDash val="solid"/>
            <a:round/>
            <a:headEnd/>
            <a:tailEnd/>
          </a:ln>
        </p:spPr>
        <p:txBody>
          <a:bodyPr/>
          <a:lstStyle/>
          <a:p>
            <a:endParaRPr lang="en-US"/>
          </a:p>
        </p:txBody>
      </p:sp>
      <p:sp>
        <p:nvSpPr>
          <p:cNvPr id="86038" name="Line 22"/>
          <p:cNvSpPr>
            <a:spLocks noChangeShapeType="1"/>
          </p:cNvSpPr>
          <p:nvPr/>
        </p:nvSpPr>
        <p:spPr bwMode="auto">
          <a:xfrm flipH="1">
            <a:off x="4668839" y="4264025"/>
            <a:ext cx="1577975" cy="1588"/>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39" name="Rectangle 23"/>
          <p:cNvSpPr>
            <a:spLocks noChangeArrowheads="1"/>
          </p:cNvSpPr>
          <p:nvPr/>
        </p:nvSpPr>
        <p:spPr bwMode="auto">
          <a:xfrm>
            <a:off x="6492876" y="2763838"/>
            <a:ext cx="348762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500">
                <a:solidFill>
                  <a:srgbClr val="000000"/>
                </a:solidFill>
              </a:rPr>
              <a:t>s = socket(AF_INET, SOCK_STREAM,0)</a:t>
            </a:r>
            <a:endParaRPr lang="en-GB" altLang="en-US" sz="1500">
              <a:latin typeface="Times" panose="02020603050405020304" pitchFamily="18" charset="0"/>
            </a:endParaRPr>
          </a:p>
        </p:txBody>
      </p:sp>
      <p:sp>
        <p:nvSpPr>
          <p:cNvPr id="86040" name="Rectangle 24"/>
          <p:cNvSpPr>
            <a:spLocks noChangeArrowheads="1"/>
          </p:cNvSpPr>
          <p:nvPr/>
        </p:nvSpPr>
        <p:spPr bwMode="auto">
          <a:xfrm>
            <a:off x="2174876" y="5003801"/>
            <a:ext cx="579645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i="1">
                <a:solidFill>
                  <a:srgbClr val="000000"/>
                </a:solidFill>
              </a:rPr>
              <a:t>ServerAddress </a:t>
            </a:r>
            <a:r>
              <a:rPr lang="en-GB" altLang="en-US" sz="1800">
                <a:solidFill>
                  <a:srgbClr val="000000"/>
                </a:solidFill>
              </a:rPr>
              <a:t>and </a:t>
            </a:r>
            <a:r>
              <a:rPr lang="en-GB" altLang="en-US" sz="1800" i="1">
                <a:solidFill>
                  <a:srgbClr val="000000"/>
                </a:solidFill>
              </a:rPr>
              <a:t>ClientAddress </a:t>
            </a:r>
            <a:r>
              <a:rPr lang="en-GB" altLang="en-US" sz="1800">
                <a:solidFill>
                  <a:srgbClr val="000000"/>
                </a:solidFill>
              </a:rPr>
              <a:t> are socket addresses</a:t>
            </a:r>
          </a:p>
        </p:txBody>
      </p:sp>
      <p:sp>
        <p:nvSpPr>
          <p:cNvPr id="86041" name="Oval 25"/>
          <p:cNvSpPr>
            <a:spLocks noChangeArrowheads="1"/>
          </p:cNvSpPr>
          <p:nvPr/>
        </p:nvSpPr>
        <p:spPr bwMode="auto">
          <a:xfrm>
            <a:off x="6513513" y="3625851"/>
            <a:ext cx="68262" cy="7461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6042" name="Oval 26"/>
          <p:cNvSpPr>
            <a:spLocks noChangeArrowheads="1"/>
          </p:cNvSpPr>
          <p:nvPr/>
        </p:nvSpPr>
        <p:spPr bwMode="auto">
          <a:xfrm>
            <a:off x="6513513" y="3041651"/>
            <a:ext cx="68262" cy="7461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grpSp>
        <p:nvGrpSpPr>
          <p:cNvPr id="86043" name="Group 27"/>
          <p:cNvGrpSpPr>
            <a:grpSpLocks/>
          </p:cNvGrpSpPr>
          <p:nvPr/>
        </p:nvGrpSpPr>
        <p:grpSpPr bwMode="auto">
          <a:xfrm>
            <a:off x="2387601" y="3155951"/>
            <a:ext cx="68263" cy="239713"/>
            <a:chOff x="517" y="1652"/>
            <a:chExt cx="47" cy="151"/>
          </a:xfrm>
        </p:grpSpPr>
        <p:sp>
          <p:nvSpPr>
            <p:cNvPr id="86048" name="Oval 28"/>
            <p:cNvSpPr>
              <a:spLocks noChangeArrowheads="1"/>
            </p:cNvSpPr>
            <p:nvPr/>
          </p:nvSpPr>
          <p:spPr bwMode="auto">
            <a:xfrm>
              <a:off x="517" y="1652"/>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6049" name="Oval 29"/>
            <p:cNvSpPr>
              <a:spLocks noChangeArrowheads="1"/>
            </p:cNvSpPr>
            <p:nvPr/>
          </p:nvSpPr>
          <p:spPr bwMode="auto">
            <a:xfrm>
              <a:off x="517" y="1756"/>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grpSp>
      <p:grpSp>
        <p:nvGrpSpPr>
          <p:cNvPr id="86044" name="Group 30"/>
          <p:cNvGrpSpPr>
            <a:grpSpLocks/>
          </p:cNvGrpSpPr>
          <p:nvPr/>
        </p:nvGrpSpPr>
        <p:grpSpPr bwMode="auto">
          <a:xfrm>
            <a:off x="2387601" y="3841751"/>
            <a:ext cx="68263" cy="239713"/>
            <a:chOff x="517" y="1652"/>
            <a:chExt cx="47" cy="151"/>
          </a:xfrm>
        </p:grpSpPr>
        <p:sp>
          <p:nvSpPr>
            <p:cNvPr id="86046" name="Oval 31"/>
            <p:cNvSpPr>
              <a:spLocks noChangeArrowheads="1"/>
            </p:cNvSpPr>
            <p:nvPr/>
          </p:nvSpPr>
          <p:spPr bwMode="auto">
            <a:xfrm>
              <a:off x="517" y="1652"/>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86047" name="Oval 32"/>
            <p:cNvSpPr>
              <a:spLocks noChangeArrowheads="1"/>
            </p:cNvSpPr>
            <p:nvPr/>
          </p:nvSpPr>
          <p:spPr bwMode="auto">
            <a:xfrm>
              <a:off x="517" y="1756"/>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grpSp>
      <p:sp>
        <p:nvSpPr>
          <p:cNvPr id="86045" name="Oval 33"/>
          <p:cNvSpPr>
            <a:spLocks noChangeArrowheads="1"/>
          </p:cNvSpPr>
          <p:nvPr/>
        </p:nvSpPr>
        <p:spPr bwMode="auto">
          <a:xfrm>
            <a:off x="6513513" y="4083051"/>
            <a:ext cx="68262" cy="7461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a:latin typeface="Times New Roman" panose="02020603050405020304" pitchFamily="18"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87043" name="Rectangle 2"/>
          <p:cNvSpPr>
            <a:spLocks noGrp="1" noChangeArrowheads="1"/>
          </p:cNvSpPr>
          <p:nvPr>
            <p:ph type="title" idx="4294967295"/>
          </p:nvPr>
        </p:nvSpPr>
        <p:spPr/>
        <p:txBody>
          <a:bodyPr/>
          <a:lstStyle/>
          <a:p>
            <a:pPr eaLnBrk="1" hangingPunct="1"/>
            <a:r>
              <a:rPr lang="en-US" altLang="en-US" sz="3600" dirty="0">
                <a:solidFill>
                  <a:srgbClr val="FF0066"/>
                </a:solidFill>
              </a:rPr>
              <a:t>Cut slides:</a:t>
            </a:r>
          </a:p>
        </p:txBody>
      </p:sp>
      <p:sp>
        <p:nvSpPr>
          <p:cNvPr id="87044" name="Rectangle 3"/>
          <p:cNvSpPr>
            <a:spLocks noGrp="1" noChangeArrowheads="1"/>
          </p:cNvSpPr>
          <p:nvPr>
            <p:ph type="body" idx="4294967295"/>
          </p:nvPr>
        </p:nvSpPr>
        <p:spPr/>
        <p:txBody>
          <a:bodyPr/>
          <a:lstStyle/>
          <a:p>
            <a:pPr eaLnBrk="1" hangingPunct="1"/>
            <a:endParaRPr lang="en-US" altLang="en-US"/>
          </a:p>
        </p:txBody>
      </p:sp>
    </p:spTree>
    <p:extLst>
      <p:ext uri="{BB962C8B-B14F-4D97-AF65-F5344CB8AC3E}">
        <p14:creationId xmlns:p14="http://schemas.microsoft.com/office/powerpoint/2010/main" val="15646955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22531" name="Rectangle 2"/>
          <p:cNvSpPr>
            <a:spLocks noGrp="1" noChangeArrowheads="1"/>
          </p:cNvSpPr>
          <p:nvPr>
            <p:ph type="title"/>
          </p:nvPr>
        </p:nvSpPr>
        <p:spPr/>
        <p:txBody>
          <a:bodyPr/>
          <a:lstStyle/>
          <a:p>
            <a:pPr eaLnBrk="1" hangingPunct="1"/>
            <a:r>
              <a:rPr lang="en-US" altLang="en-US"/>
              <a:t>Distributed Servers</a:t>
            </a:r>
          </a:p>
        </p:txBody>
      </p:sp>
      <p:sp>
        <p:nvSpPr>
          <p:cNvPr id="22532" name="Rectangle 3"/>
          <p:cNvSpPr>
            <a:spLocks noGrp="1" noChangeArrowheads="1"/>
          </p:cNvSpPr>
          <p:nvPr>
            <p:ph type="body" idx="1"/>
          </p:nvPr>
        </p:nvSpPr>
        <p:spPr/>
        <p:txBody>
          <a:bodyPr/>
          <a:lstStyle/>
          <a:p>
            <a:pPr eaLnBrk="1" hangingPunct="1"/>
            <a:r>
              <a:rPr lang="en-US" altLang="en-US"/>
              <a:t>Figure 3-14. Route optimization in a distributed server.</a:t>
            </a:r>
          </a:p>
        </p:txBody>
      </p:sp>
      <p:pic>
        <p:nvPicPr>
          <p:cNvPr id="22533" name="Picture 4" descr="03-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4300" y="1228725"/>
            <a:ext cx="6775450" cy="419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26464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14339" name="Rectangle 2"/>
          <p:cNvSpPr>
            <a:spLocks noGrp="1" noChangeArrowheads="1"/>
          </p:cNvSpPr>
          <p:nvPr>
            <p:ph type="title"/>
          </p:nvPr>
        </p:nvSpPr>
        <p:spPr/>
        <p:txBody>
          <a:bodyPr/>
          <a:lstStyle/>
          <a:p>
            <a:pPr eaLnBrk="1" hangingPunct="1"/>
            <a:r>
              <a:rPr lang="en-US" altLang="en-US" dirty="0"/>
              <a:t>Application level protocol</a:t>
            </a:r>
          </a:p>
        </p:txBody>
      </p:sp>
      <p:sp>
        <p:nvSpPr>
          <p:cNvPr id="14340" name="Rectangle 3"/>
          <p:cNvSpPr>
            <a:spLocks noGrp="1" noChangeArrowheads="1"/>
          </p:cNvSpPr>
          <p:nvPr>
            <p:ph type="body" idx="1"/>
          </p:nvPr>
        </p:nvSpPr>
        <p:spPr/>
        <p:txBody>
          <a:bodyPr/>
          <a:lstStyle/>
          <a:p>
            <a:pPr eaLnBrk="1" hangingPunct="1"/>
            <a:r>
              <a:rPr lang="en-US" altLang="en-US"/>
              <a:t>Figure 3-8. (a) A networked application with its own protocol.</a:t>
            </a:r>
          </a:p>
        </p:txBody>
      </p:sp>
      <p:pic>
        <p:nvPicPr>
          <p:cNvPr id="14341" name="Picture 4" descr="03-08"/>
          <p:cNvPicPr>
            <a:picLocks noChangeAspect="1" noChangeArrowheads="1"/>
          </p:cNvPicPr>
          <p:nvPr/>
        </p:nvPicPr>
        <p:blipFill>
          <a:blip r:embed="rId2">
            <a:extLst>
              <a:ext uri="{28A0092B-C50C-407E-A947-70E740481C1C}">
                <a14:useLocalDpi xmlns:a14="http://schemas.microsoft.com/office/drawing/2010/main" val="0"/>
              </a:ext>
            </a:extLst>
          </a:blip>
          <a:srcRect r="50230"/>
          <a:stretch>
            <a:fillRect/>
          </a:stretch>
        </p:blipFill>
        <p:spPr bwMode="auto">
          <a:xfrm>
            <a:off x="2833688" y="1425576"/>
            <a:ext cx="6413500"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03569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15363" name="Rectangle 2"/>
          <p:cNvSpPr>
            <a:spLocks noGrp="1" noChangeArrowheads="1"/>
          </p:cNvSpPr>
          <p:nvPr>
            <p:ph type="title"/>
          </p:nvPr>
        </p:nvSpPr>
        <p:spPr/>
        <p:txBody>
          <a:bodyPr/>
          <a:lstStyle/>
          <a:p>
            <a:pPr eaLnBrk="1" hangingPunct="1"/>
            <a:r>
              <a:rPr lang="en-US" altLang="en-US" dirty="0"/>
              <a:t>Below the middleware</a:t>
            </a:r>
          </a:p>
        </p:txBody>
      </p:sp>
      <p:sp>
        <p:nvSpPr>
          <p:cNvPr id="15364" name="Rectangle 3"/>
          <p:cNvSpPr>
            <a:spLocks noGrp="1" noChangeArrowheads="1"/>
          </p:cNvSpPr>
          <p:nvPr>
            <p:ph type="body" idx="1"/>
          </p:nvPr>
        </p:nvSpPr>
        <p:spPr/>
        <p:txBody>
          <a:bodyPr/>
          <a:lstStyle/>
          <a:p>
            <a:pPr eaLnBrk="1" hangingPunct="1">
              <a:lnSpc>
                <a:spcPct val="90000"/>
              </a:lnSpc>
            </a:pPr>
            <a:r>
              <a:rPr lang="en-US" altLang="en-US"/>
              <a:t>Figure 3-8. (b) A general solution to allow access </a:t>
            </a:r>
          </a:p>
          <a:p>
            <a:pPr eaLnBrk="1" hangingPunct="1">
              <a:lnSpc>
                <a:spcPct val="90000"/>
              </a:lnSpc>
            </a:pPr>
            <a:r>
              <a:rPr lang="en-US" altLang="en-US"/>
              <a:t>to remote applications.</a:t>
            </a:r>
          </a:p>
        </p:txBody>
      </p:sp>
      <p:pic>
        <p:nvPicPr>
          <p:cNvPr id="15365" name="Picture 4" descr="03-08"/>
          <p:cNvPicPr>
            <a:picLocks noChangeAspect="1" noChangeArrowheads="1"/>
          </p:cNvPicPr>
          <p:nvPr/>
        </p:nvPicPr>
        <p:blipFill>
          <a:blip r:embed="rId2">
            <a:extLst>
              <a:ext uri="{28A0092B-C50C-407E-A947-70E740481C1C}">
                <a14:useLocalDpi xmlns:a14="http://schemas.microsoft.com/office/drawing/2010/main" val="0"/>
              </a:ext>
            </a:extLst>
          </a:blip>
          <a:srcRect l="50462"/>
          <a:stretch>
            <a:fillRect/>
          </a:stretch>
        </p:blipFill>
        <p:spPr bwMode="auto">
          <a:xfrm>
            <a:off x="2628900" y="1187451"/>
            <a:ext cx="7035800" cy="427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5994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16387" name="Rectangle 2"/>
          <p:cNvSpPr>
            <a:spLocks noGrp="1" noChangeArrowheads="1"/>
          </p:cNvSpPr>
          <p:nvPr>
            <p:ph type="title"/>
          </p:nvPr>
        </p:nvSpPr>
        <p:spPr/>
        <p:txBody>
          <a:bodyPr/>
          <a:lstStyle/>
          <a:p>
            <a:pPr eaLnBrk="1" hangingPunct="1"/>
            <a:r>
              <a:rPr lang="en-US" altLang="en-US"/>
              <a:t>Example: The XWindow System</a:t>
            </a:r>
          </a:p>
        </p:txBody>
      </p:sp>
      <p:sp>
        <p:nvSpPr>
          <p:cNvPr id="16388" name="Rectangle 3"/>
          <p:cNvSpPr>
            <a:spLocks noGrp="1" noChangeArrowheads="1"/>
          </p:cNvSpPr>
          <p:nvPr>
            <p:ph type="body" idx="1"/>
          </p:nvPr>
        </p:nvSpPr>
        <p:spPr/>
        <p:txBody>
          <a:bodyPr/>
          <a:lstStyle/>
          <a:p>
            <a:pPr eaLnBrk="1" hangingPunct="1"/>
            <a:r>
              <a:rPr lang="en-US" altLang="en-US"/>
              <a:t>Figure 3-9. The basic organization of theXWindow System.</a:t>
            </a:r>
          </a:p>
        </p:txBody>
      </p:sp>
      <p:pic>
        <p:nvPicPr>
          <p:cNvPr id="16389" name="Picture 4" descr="03-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575" y="1535113"/>
            <a:ext cx="8002588" cy="34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96518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panose="020B0604020202020204" pitchFamily="34" charset="0"/>
              </a:defRPr>
            </a:lvl1pPr>
            <a:lvl2pPr marL="742950" indent="-285750" algn="l" eaLnBrk="0" hangingPunct="0">
              <a:spcBef>
                <a:spcPct val="20000"/>
              </a:spcBef>
              <a:buClr>
                <a:schemeClr val="accent2"/>
              </a:buClr>
              <a:buChar char="–"/>
              <a:defRPr sz="2000">
                <a:solidFill>
                  <a:schemeClr val="tx1"/>
                </a:solidFill>
                <a:latin typeface="Times New Roman" panose="02020603050405020304" pitchFamily="18" charset="0"/>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defRPr>
            </a:lvl9pPr>
          </a:lstStyle>
          <a:p>
            <a:pPr eaLnBrk="1" hangingPunct="1">
              <a:spcBef>
                <a:spcPct val="0"/>
              </a:spcBef>
              <a:buClrTx/>
            </a:pPr>
            <a:r>
              <a:rPr lang="en-US" altLang="en-US" sz="1000">
                <a:latin typeface="Times New Roman" panose="02020603050405020304" pitchFamily="18" charset="0"/>
              </a:rPr>
              <a:t>Tanenbaum &amp; Van Steen, Distributed Systems: Principles and Paradigms, 2e, (c) 2007 Prentice-Hall, Inc. All rights reserved. 0-13-239227-5</a:t>
            </a:r>
          </a:p>
        </p:txBody>
      </p:sp>
      <p:sp>
        <p:nvSpPr>
          <p:cNvPr id="21507" name="Rectangle 2"/>
          <p:cNvSpPr>
            <a:spLocks noGrp="1" noChangeArrowheads="1"/>
          </p:cNvSpPr>
          <p:nvPr>
            <p:ph type="title"/>
          </p:nvPr>
        </p:nvSpPr>
        <p:spPr/>
        <p:txBody>
          <a:bodyPr/>
          <a:lstStyle/>
          <a:p>
            <a:pPr eaLnBrk="1" hangingPunct="1"/>
            <a:r>
              <a:rPr lang="en-US" altLang="en-US"/>
              <a:t>Server Clusters (2)</a:t>
            </a:r>
          </a:p>
        </p:txBody>
      </p:sp>
      <p:sp>
        <p:nvSpPr>
          <p:cNvPr id="21508" name="Rectangle 3"/>
          <p:cNvSpPr>
            <a:spLocks noGrp="1" noChangeArrowheads="1"/>
          </p:cNvSpPr>
          <p:nvPr>
            <p:ph type="body" idx="1"/>
          </p:nvPr>
        </p:nvSpPr>
        <p:spPr/>
        <p:txBody>
          <a:bodyPr/>
          <a:lstStyle/>
          <a:p>
            <a:pPr eaLnBrk="1" hangingPunct="1"/>
            <a:r>
              <a:rPr lang="en-US" altLang="en-US"/>
              <a:t>Figure 3-13. The principle of TCP handoff.</a:t>
            </a:r>
          </a:p>
        </p:txBody>
      </p:sp>
      <p:pic>
        <p:nvPicPr>
          <p:cNvPr id="21509" name="Picture 4" descr="03-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813" y="1379539"/>
            <a:ext cx="6945312" cy="409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12610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p:cNvSpPr txBox="1">
            <a:spLocks noGrp="1"/>
          </p:cNvSpPr>
          <p:nvPr/>
        </p:nvSpPr>
        <p:spPr bwMode="auto">
          <a:xfrm>
            <a:off x="4648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dirty="0"/>
              <a:t>Copyright 2020 Clark Elliott</a:t>
            </a:r>
          </a:p>
        </p:txBody>
      </p:sp>
      <p:sp>
        <p:nvSpPr>
          <p:cNvPr id="45059" name="Rectangle 2"/>
          <p:cNvSpPr>
            <a:spLocks noGrp="1" noChangeArrowheads="1"/>
          </p:cNvSpPr>
          <p:nvPr>
            <p:ph type="title" idx="4294967295"/>
          </p:nvPr>
        </p:nvSpPr>
        <p:spPr/>
        <p:txBody>
          <a:bodyPr/>
          <a:lstStyle/>
          <a:p>
            <a:pPr eaLnBrk="1" hangingPunct="1"/>
            <a:r>
              <a:rPr lang="en-US" altLang="en-US" sz="3600" dirty="0">
                <a:solidFill>
                  <a:srgbClr val="FF0066"/>
                </a:solidFill>
              </a:rPr>
              <a:t>Notes for this undocumented UDP code</a:t>
            </a:r>
          </a:p>
        </p:txBody>
      </p:sp>
      <p:sp>
        <p:nvSpPr>
          <p:cNvPr id="45060" name="Rectangle 3"/>
          <p:cNvSpPr>
            <a:spLocks noGrp="1" noChangeArrowheads="1"/>
          </p:cNvSpPr>
          <p:nvPr>
            <p:ph type="body" idx="4294967295"/>
          </p:nvPr>
        </p:nvSpPr>
        <p:spPr/>
        <p:txBody>
          <a:bodyPr/>
          <a:lstStyle/>
          <a:p>
            <a:pPr eaLnBrk="1" hangingPunct="1"/>
            <a:r>
              <a:rPr lang="en-US" altLang="en-US" sz="2000" dirty="0"/>
              <a:t>m is message, comes from </a:t>
            </a:r>
            <a:r>
              <a:rPr lang="en-US" altLang="en-US" sz="2000" dirty="0" err="1"/>
              <a:t>arg</a:t>
            </a:r>
            <a:r>
              <a:rPr lang="en-US" altLang="en-US" sz="2000" dirty="0"/>
              <a:t> 0</a:t>
            </a:r>
          </a:p>
          <a:p>
            <a:pPr eaLnBrk="1" hangingPunct="1"/>
            <a:endParaRPr lang="en-US" altLang="en-US" sz="2000" dirty="0"/>
          </a:p>
          <a:p>
            <a:pPr eaLnBrk="1" hangingPunct="1"/>
            <a:r>
              <a:rPr lang="en-US" altLang="en-US" sz="2000" dirty="0" err="1"/>
              <a:t>aSocket</a:t>
            </a:r>
            <a:r>
              <a:rPr lang="en-US" altLang="en-US" sz="2000" dirty="0"/>
              <a:t> is opened to server</a:t>
            </a:r>
          </a:p>
          <a:p>
            <a:pPr eaLnBrk="1" hangingPunct="1"/>
            <a:endParaRPr lang="en-US" altLang="en-US" sz="2000" dirty="0"/>
          </a:p>
          <a:p>
            <a:pPr eaLnBrk="1" hangingPunct="1"/>
            <a:r>
              <a:rPr lang="en-US" altLang="en-US" sz="2000" dirty="0" err="1"/>
              <a:t>aHost</a:t>
            </a:r>
            <a:r>
              <a:rPr lang="en-US" altLang="en-US" sz="2000" dirty="0"/>
              <a:t> is server IP address</a:t>
            </a:r>
          </a:p>
          <a:p>
            <a:pPr eaLnBrk="1" hangingPunct="1"/>
            <a:endParaRPr lang="en-US" altLang="en-US" sz="2000" dirty="0"/>
          </a:p>
          <a:p>
            <a:pPr eaLnBrk="1" hangingPunct="1"/>
            <a:r>
              <a:rPr lang="en-US" altLang="en-US" sz="2000" dirty="0" err="1"/>
              <a:t>ServerPort</a:t>
            </a:r>
            <a:r>
              <a:rPr lang="en-US" altLang="en-US" sz="2000" dirty="0"/>
              <a:t> is arbitrary, why not from </a:t>
            </a:r>
            <a:r>
              <a:rPr lang="en-US" altLang="en-US" sz="2000" dirty="0" err="1"/>
              <a:t>args</a:t>
            </a:r>
            <a:r>
              <a:rPr lang="en-US" altLang="en-US" sz="2000" dirty="0"/>
              <a:t>?</a:t>
            </a:r>
          </a:p>
          <a:p>
            <a:pPr eaLnBrk="1" hangingPunct="1"/>
            <a:endParaRPr lang="en-US" altLang="en-US" sz="2000" dirty="0"/>
          </a:p>
          <a:p>
            <a:pPr eaLnBrk="1" hangingPunct="1"/>
            <a:r>
              <a:rPr lang="en-US" altLang="en-US" sz="2000" dirty="0"/>
              <a:t> reply is datagram response</a:t>
            </a:r>
          </a:p>
          <a:p>
            <a:pPr eaLnBrk="1" hangingPunct="1"/>
            <a:endParaRPr lang="en-US" altLang="en-US" sz="2000" dirty="0"/>
          </a:p>
          <a:p>
            <a:pPr eaLnBrk="1" hangingPunct="1"/>
            <a:r>
              <a:rPr lang="en-US" altLang="en-US" sz="2000" dirty="0"/>
              <a:t>If you play, do yourself a favor and put in messages about processing of requests.</a:t>
            </a:r>
          </a:p>
        </p:txBody>
      </p:sp>
    </p:spTree>
    <p:extLst>
      <p:ext uri="{BB962C8B-B14F-4D97-AF65-F5344CB8AC3E}">
        <p14:creationId xmlns:p14="http://schemas.microsoft.com/office/powerpoint/2010/main" val="19871711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GB" altLang="en-US" sz="2400"/>
              <a:t>Figure 4.3</a:t>
            </a:r>
            <a:br>
              <a:rPr lang="en-GB" altLang="en-US" sz="2400"/>
            </a:br>
            <a:r>
              <a:rPr lang="en-GB" altLang="en-US" sz="2400"/>
              <a:t>UDP client sends a message to the server and gets a reply</a:t>
            </a:r>
          </a:p>
        </p:txBody>
      </p:sp>
      <p:sp>
        <p:nvSpPr>
          <p:cNvPr id="46083" name="Rectangle 3"/>
          <p:cNvSpPr>
            <a:spLocks noChangeArrowheads="1"/>
          </p:cNvSpPr>
          <p:nvPr/>
        </p:nvSpPr>
        <p:spPr bwMode="auto">
          <a:xfrm>
            <a:off x="1952625" y="1354138"/>
            <a:ext cx="9516516"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latin typeface="Times" panose="02020603050405020304" pitchFamily="18" charset="0"/>
              </a:rPr>
              <a:t>import java.net.*;</a:t>
            </a:r>
          </a:p>
          <a:p>
            <a:pPr>
              <a:spcBef>
                <a:spcPct val="0"/>
              </a:spcBef>
              <a:buFontTx/>
              <a:buNone/>
            </a:pPr>
            <a:r>
              <a:rPr lang="en-GB" altLang="en-US" sz="1600" i="1">
                <a:latin typeface="Times" panose="02020603050405020304" pitchFamily="18" charset="0"/>
              </a:rPr>
              <a:t>import java.io.*;</a:t>
            </a:r>
          </a:p>
          <a:p>
            <a:pPr>
              <a:spcBef>
                <a:spcPct val="0"/>
              </a:spcBef>
              <a:buFontTx/>
              <a:buNone/>
            </a:pPr>
            <a:r>
              <a:rPr lang="en-GB" altLang="en-US" sz="1600" i="1">
                <a:latin typeface="Times" panose="02020603050405020304" pitchFamily="18" charset="0"/>
              </a:rPr>
              <a:t>public class UDPClient{</a:t>
            </a:r>
          </a:p>
          <a:p>
            <a:pPr>
              <a:spcBef>
                <a:spcPct val="0"/>
              </a:spcBef>
              <a:buFontTx/>
              <a:buNone/>
            </a:pPr>
            <a:r>
              <a:rPr lang="en-GB" altLang="en-US" sz="1600" i="1">
                <a:latin typeface="Times" panose="02020603050405020304" pitchFamily="18" charset="0"/>
              </a:rPr>
              <a:t>    public static void main(String args[]){ </a:t>
            </a:r>
          </a:p>
          <a:p>
            <a:pPr>
              <a:spcBef>
                <a:spcPct val="0"/>
              </a:spcBef>
              <a:buFontTx/>
              <a:buNone/>
            </a:pPr>
            <a:r>
              <a:rPr lang="en-GB" altLang="en-US" sz="1600" i="1">
                <a:latin typeface="Times" panose="02020603050405020304" pitchFamily="18" charset="0"/>
              </a:rPr>
              <a:t>	// args give message contents and server hostname</a:t>
            </a:r>
          </a:p>
          <a:p>
            <a:pPr>
              <a:spcBef>
                <a:spcPct val="0"/>
              </a:spcBef>
              <a:buFontTx/>
              <a:buNone/>
            </a:pPr>
            <a:r>
              <a:rPr lang="en-GB" altLang="en-US" sz="1600" i="1">
                <a:latin typeface="Times" panose="02020603050405020304" pitchFamily="18" charset="0"/>
              </a:rPr>
              <a:t>	DatagramSocket aSocket = null;</a:t>
            </a:r>
          </a:p>
          <a:p>
            <a:pPr>
              <a:spcBef>
                <a:spcPct val="0"/>
              </a:spcBef>
              <a:buFontTx/>
              <a:buNone/>
            </a:pPr>
            <a:r>
              <a:rPr lang="en-GB" altLang="en-US" sz="1600" i="1">
                <a:latin typeface="Times" panose="02020603050405020304" pitchFamily="18" charset="0"/>
              </a:rPr>
              <a:t>	  try {</a:t>
            </a:r>
          </a:p>
          <a:p>
            <a:pPr>
              <a:spcBef>
                <a:spcPct val="0"/>
              </a:spcBef>
              <a:buFontTx/>
              <a:buNone/>
            </a:pPr>
            <a:r>
              <a:rPr lang="en-GB" altLang="en-US" sz="1600" i="1">
                <a:latin typeface="Times" panose="02020603050405020304" pitchFamily="18" charset="0"/>
              </a:rPr>
              <a:t>		aSocket = new DatagramSocket();    </a:t>
            </a:r>
          </a:p>
          <a:p>
            <a:pPr>
              <a:spcBef>
                <a:spcPct val="0"/>
              </a:spcBef>
              <a:buFontTx/>
              <a:buNone/>
            </a:pPr>
            <a:r>
              <a:rPr lang="en-GB" altLang="en-US" sz="1600" i="1">
                <a:latin typeface="Times" panose="02020603050405020304" pitchFamily="18" charset="0"/>
              </a:rPr>
              <a:t>		byte [] m = args[0].getBytes();</a:t>
            </a:r>
          </a:p>
          <a:p>
            <a:pPr>
              <a:spcBef>
                <a:spcPct val="0"/>
              </a:spcBef>
              <a:buFontTx/>
              <a:buNone/>
            </a:pPr>
            <a:r>
              <a:rPr lang="en-GB" altLang="en-US" sz="1600" i="1">
                <a:latin typeface="Times" panose="02020603050405020304" pitchFamily="18" charset="0"/>
              </a:rPr>
              <a:t>		InetAddress aHost = InetAddress.getByName(args[1]);</a:t>
            </a:r>
          </a:p>
          <a:p>
            <a:pPr>
              <a:spcBef>
                <a:spcPct val="0"/>
              </a:spcBef>
              <a:buFontTx/>
              <a:buNone/>
            </a:pPr>
            <a:r>
              <a:rPr lang="en-GB" altLang="en-US" sz="1600" i="1">
                <a:latin typeface="Times" panose="02020603050405020304" pitchFamily="18" charset="0"/>
              </a:rPr>
              <a:t>		int serverPort = 6789;		                                                 </a:t>
            </a:r>
          </a:p>
          <a:p>
            <a:pPr>
              <a:spcBef>
                <a:spcPct val="0"/>
              </a:spcBef>
              <a:buFontTx/>
              <a:buNone/>
            </a:pPr>
            <a:r>
              <a:rPr lang="en-GB" altLang="en-US" sz="1600" i="1">
                <a:latin typeface="Times" panose="02020603050405020304" pitchFamily="18" charset="0"/>
              </a:rPr>
              <a:t>		DatagramPacket request = new DatagramPacket(m,  args[0].length(), aHost, serverPort);</a:t>
            </a:r>
          </a:p>
          <a:p>
            <a:pPr>
              <a:spcBef>
                <a:spcPct val="0"/>
              </a:spcBef>
              <a:buFontTx/>
              <a:buNone/>
            </a:pPr>
            <a:r>
              <a:rPr lang="en-GB" altLang="en-US" sz="1600" i="1">
                <a:latin typeface="Times" panose="02020603050405020304" pitchFamily="18" charset="0"/>
              </a:rPr>
              <a:t>		aSocket.send(request);			                        </a:t>
            </a:r>
          </a:p>
          <a:p>
            <a:pPr>
              <a:spcBef>
                <a:spcPct val="0"/>
              </a:spcBef>
              <a:buFontTx/>
              <a:buNone/>
            </a:pPr>
            <a:r>
              <a:rPr lang="en-GB" altLang="en-US" sz="1600" i="1">
                <a:latin typeface="Times" panose="02020603050405020304" pitchFamily="18" charset="0"/>
              </a:rPr>
              <a:t>		byte[] buffer = new byte[1000];</a:t>
            </a:r>
          </a:p>
          <a:p>
            <a:pPr>
              <a:spcBef>
                <a:spcPct val="0"/>
              </a:spcBef>
              <a:buFontTx/>
              <a:buNone/>
            </a:pPr>
            <a:r>
              <a:rPr lang="en-GB" altLang="en-US" sz="1600" i="1">
                <a:latin typeface="Times" panose="02020603050405020304" pitchFamily="18" charset="0"/>
              </a:rPr>
              <a:t>		DatagramPacket reply = new DatagramPacket(buffer, buffer.length);	</a:t>
            </a:r>
          </a:p>
          <a:p>
            <a:pPr>
              <a:spcBef>
                <a:spcPct val="0"/>
              </a:spcBef>
              <a:buFontTx/>
              <a:buNone/>
            </a:pPr>
            <a:r>
              <a:rPr lang="en-GB" altLang="en-US" sz="1600" i="1">
                <a:latin typeface="Times" panose="02020603050405020304" pitchFamily="18" charset="0"/>
              </a:rPr>
              <a:t>		aSocket.receive(reply);</a:t>
            </a:r>
          </a:p>
          <a:p>
            <a:pPr>
              <a:spcBef>
                <a:spcPct val="0"/>
              </a:spcBef>
              <a:buFontTx/>
              <a:buNone/>
            </a:pPr>
            <a:r>
              <a:rPr lang="en-GB" altLang="en-US" sz="1600" i="1">
                <a:latin typeface="Times" panose="02020603050405020304" pitchFamily="18" charset="0"/>
              </a:rPr>
              <a:t>		System.out.println("Reply: " + new String(reply.getData()));	</a:t>
            </a:r>
          </a:p>
          <a:p>
            <a:pPr>
              <a:spcBef>
                <a:spcPct val="0"/>
              </a:spcBef>
              <a:buFontTx/>
              <a:buNone/>
            </a:pPr>
            <a:r>
              <a:rPr lang="en-GB" altLang="en-US" sz="1600" i="1">
                <a:latin typeface="Times" panose="02020603050405020304" pitchFamily="18" charset="0"/>
              </a:rPr>
              <a:t>	  }catch (SocketException e){System.out.println("Socket: " + e.getMessage());</a:t>
            </a:r>
          </a:p>
          <a:p>
            <a:pPr>
              <a:spcBef>
                <a:spcPct val="0"/>
              </a:spcBef>
              <a:buFontTx/>
              <a:buNone/>
            </a:pPr>
            <a:r>
              <a:rPr lang="en-GB" altLang="en-US" sz="1600">
                <a:latin typeface="Times" panose="02020603050405020304" pitchFamily="18" charset="0"/>
              </a:rPr>
              <a:t>	  </a:t>
            </a:r>
            <a:r>
              <a:rPr lang="en-GB" altLang="en-US" sz="1600" i="1">
                <a:latin typeface="Times" panose="02020603050405020304" pitchFamily="18" charset="0"/>
              </a:rPr>
              <a:t>}catch (IOException e){System.out.println("IO: " + e.getMessage());}</a:t>
            </a:r>
          </a:p>
          <a:p>
            <a:pPr>
              <a:spcBef>
                <a:spcPct val="0"/>
              </a:spcBef>
              <a:buFontTx/>
              <a:buNone/>
            </a:pPr>
            <a:r>
              <a:rPr lang="en-GB" altLang="en-US" sz="1600" i="1">
                <a:latin typeface="Times" panose="02020603050405020304" pitchFamily="18" charset="0"/>
              </a:rPr>
              <a:t>	}finally {if(aSocket != null) aSocket.close();}</a:t>
            </a:r>
          </a:p>
          <a:p>
            <a:pPr>
              <a:spcBef>
                <a:spcPct val="0"/>
              </a:spcBef>
              <a:buFontTx/>
              <a:buNone/>
            </a:pPr>
            <a:r>
              <a:rPr lang="en-GB" altLang="en-US" sz="1600" i="1">
                <a:latin typeface="Times" panose="02020603050405020304" pitchFamily="18" charset="0"/>
              </a:rPr>
              <a:t>   } </a:t>
            </a:r>
          </a:p>
          <a:p>
            <a:pPr>
              <a:spcBef>
                <a:spcPct val="0"/>
              </a:spcBef>
              <a:buFontTx/>
              <a:buNone/>
            </a:pPr>
            <a:r>
              <a:rPr lang="en-GB" altLang="en-US" sz="1600" i="1">
                <a:latin typeface="Times" panose="02020603050405020304" pitchFamily="18" charset="0"/>
              </a:rPr>
              <a:t>}</a:t>
            </a:r>
          </a:p>
        </p:txBody>
      </p:sp>
    </p:spTree>
    <p:extLst>
      <p:ext uri="{BB962C8B-B14F-4D97-AF65-F5344CB8AC3E}">
        <p14:creationId xmlns:p14="http://schemas.microsoft.com/office/powerpoint/2010/main" val="35187081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GB" altLang="en-US" sz="2400"/>
              <a:t>Figure 4.4: UDP server repeatedly receives a request and sends it back to the client</a:t>
            </a:r>
          </a:p>
        </p:txBody>
      </p:sp>
      <p:sp>
        <p:nvSpPr>
          <p:cNvPr id="47107" name="Rectangle 3"/>
          <p:cNvSpPr>
            <a:spLocks noChangeArrowheads="1"/>
          </p:cNvSpPr>
          <p:nvPr/>
        </p:nvSpPr>
        <p:spPr bwMode="auto">
          <a:xfrm>
            <a:off x="2205039" y="1374775"/>
            <a:ext cx="8127289"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600" i="1">
                <a:latin typeface="Times" panose="02020603050405020304" pitchFamily="18" charset="0"/>
              </a:rPr>
              <a:t>import java.net.*;</a:t>
            </a:r>
          </a:p>
          <a:p>
            <a:pPr>
              <a:spcBef>
                <a:spcPct val="0"/>
              </a:spcBef>
              <a:buFontTx/>
              <a:buNone/>
            </a:pPr>
            <a:r>
              <a:rPr lang="en-GB" altLang="en-US" sz="1600" i="1">
                <a:latin typeface="Times" panose="02020603050405020304" pitchFamily="18" charset="0"/>
              </a:rPr>
              <a:t>import java.io.*;</a:t>
            </a:r>
          </a:p>
          <a:p>
            <a:pPr>
              <a:spcBef>
                <a:spcPct val="0"/>
              </a:spcBef>
              <a:buFontTx/>
              <a:buNone/>
            </a:pPr>
            <a:r>
              <a:rPr lang="en-GB" altLang="en-US" sz="1600" i="1">
                <a:latin typeface="Times" panose="02020603050405020304" pitchFamily="18" charset="0"/>
              </a:rPr>
              <a:t>public class UDPServer{</a:t>
            </a:r>
          </a:p>
          <a:p>
            <a:pPr>
              <a:spcBef>
                <a:spcPct val="0"/>
              </a:spcBef>
              <a:buFontTx/>
              <a:buNone/>
            </a:pPr>
            <a:r>
              <a:rPr lang="en-GB" altLang="en-US" sz="1600" i="1">
                <a:latin typeface="Times" panose="02020603050405020304" pitchFamily="18" charset="0"/>
              </a:rPr>
              <a:t>	public static void main(String args[]){ </a:t>
            </a:r>
          </a:p>
          <a:p>
            <a:pPr>
              <a:spcBef>
                <a:spcPct val="0"/>
              </a:spcBef>
              <a:buFontTx/>
              <a:buNone/>
            </a:pPr>
            <a:r>
              <a:rPr lang="en-GB" altLang="en-US" sz="1600" i="1">
                <a:latin typeface="Times" panose="02020603050405020304" pitchFamily="18" charset="0"/>
              </a:rPr>
              <a:t>	DatagramSocket aSocket = null;</a:t>
            </a:r>
          </a:p>
          <a:p>
            <a:pPr>
              <a:spcBef>
                <a:spcPct val="0"/>
              </a:spcBef>
              <a:buFontTx/>
              <a:buNone/>
            </a:pPr>
            <a:r>
              <a:rPr lang="en-GB" altLang="en-US" sz="1600" i="1">
                <a:latin typeface="Times" panose="02020603050405020304" pitchFamily="18" charset="0"/>
              </a:rPr>
              <a:t>	    try{</a:t>
            </a:r>
          </a:p>
          <a:p>
            <a:pPr>
              <a:spcBef>
                <a:spcPct val="0"/>
              </a:spcBef>
              <a:buFontTx/>
              <a:buNone/>
            </a:pPr>
            <a:r>
              <a:rPr lang="en-GB" altLang="en-US" sz="1600" i="1">
                <a:latin typeface="Times" panose="02020603050405020304" pitchFamily="18" charset="0"/>
              </a:rPr>
              <a:t>	    	aSocket = new DatagramSocket(6789);</a:t>
            </a:r>
          </a:p>
          <a:p>
            <a:pPr>
              <a:spcBef>
                <a:spcPct val="0"/>
              </a:spcBef>
              <a:buFontTx/>
              <a:buNone/>
            </a:pPr>
            <a:r>
              <a:rPr lang="en-GB" altLang="en-US" sz="1600" i="1">
                <a:latin typeface="Times" panose="02020603050405020304" pitchFamily="18" charset="0"/>
              </a:rPr>
              <a:t>		byte[] buffer = new byte[1000];</a:t>
            </a:r>
          </a:p>
          <a:p>
            <a:pPr>
              <a:spcBef>
                <a:spcPct val="0"/>
              </a:spcBef>
              <a:buFontTx/>
              <a:buNone/>
            </a:pPr>
            <a:r>
              <a:rPr lang="en-GB" altLang="en-US" sz="1600" i="1">
                <a:latin typeface="Times" panose="02020603050405020304" pitchFamily="18" charset="0"/>
              </a:rPr>
              <a:t> 		while(true){</a:t>
            </a:r>
          </a:p>
          <a:p>
            <a:pPr>
              <a:spcBef>
                <a:spcPct val="0"/>
              </a:spcBef>
              <a:buFontTx/>
              <a:buNone/>
            </a:pPr>
            <a:r>
              <a:rPr lang="en-GB" altLang="en-US" sz="1600" i="1">
                <a:latin typeface="Times" panose="02020603050405020304" pitchFamily="18" charset="0"/>
              </a:rPr>
              <a:t> 		    DatagramPacket request = new DatagramPacket(buffer, buffer.length);</a:t>
            </a:r>
          </a:p>
          <a:p>
            <a:pPr>
              <a:spcBef>
                <a:spcPct val="0"/>
              </a:spcBef>
              <a:buFontTx/>
              <a:buNone/>
            </a:pPr>
            <a:r>
              <a:rPr lang="en-GB" altLang="en-US" sz="1600" i="1">
                <a:latin typeface="Times" panose="02020603050405020304" pitchFamily="18" charset="0"/>
              </a:rPr>
              <a:t>  		   aSocket.receive(request);     </a:t>
            </a:r>
          </a:p>
          <a:p>
            <a:pPr>
              <a:spcBef>
                <a:spcPct val="0"/>
              </a:spcBef>
              <a:buFontTx/>
              <a:buNone/>
            </a:pPr>
            <a:r>
              <a:rPr lang="en-GB" altLang="en-US" sz="1600" i="1">
                <a:latin typeface="Times" panose="02020603050405020304" pitchFamily="18" charset="0"/>
              </a:rPr>
              <a:t>    		   DatagramPacket reply = new DatagramPacket(request.getData(), </a:t>
            </a:r>
          </a:p>
          <a:p>
            <a:pPr>
              <a:spcBef>
                <a:spcPct val="0"/>
              </a:spcBef>
              <a:buFontTx/>
              <a:buNone/>
            </a:pPr>
            <a:r>
              <a:rPr lang="en-GB" altLang="en-US" sz="1600" i="1">
                <a:latin typeface="Times" panose="02020603050405020304" pitchFamily="18" charset="0"/>
              </a:rPr>
              <a:t>		   	request.getLength(), request.getAddress(), request.getPort());</a:t>
            </a:r>
          </a:p>
          <a:p>
            <a:pPr>
              <a:spcBef>
                <a:spcPct val="0"/>
              </a:spcBef>
              <a:buFontTx/>
              <a:buNone/>
            </a:pPr>
            <a:r>
              <a:rPr lang="en-GB" altLang="en-US" sz="1600" i="1">
                <a:latin typeface="Times" panose="02020603050405020304" pitchFamily="18" charset="0"/>
              </a:rPr>
              <a:t>		   aSocket.send(reply);</a:t>
            </a:r>
          </a:p>
          <a:p>
            <a:pPr>
              <a:spcBef>
                <a:spcPct val="0"/>
              </a:spcBef>
              <a:buFontTx/>
              <a:buNone/>
            </a:pPr>
            <a:r>
              <a:rPr lang="en-GB" altLang="en-US" sz="1600" i="1">
                <a:latin typeface="Times" panose="02020603050405020304" pitchFamily="18" charset="0"/>
              </a:rPr>
              <a:t>		}</a:t>
            </a:r>
          </a:p>
          <a:p>
            <a:pPr>
              <a:spcBef>
                <a:spcPct val="0"/>
              </a:spcBef>
              <a:buFontTx/>
              <a:buNone/>
            </a:pPr>
            <a:r>
              <a:rPr lang="en-GB" altLang="en-US" sz="1600" i="1">
                <a:latin typeface="Times" panose="02020603050405020304" pitchFamily="18" charset="0"/>
              </a:rPr>
              <a:t>	    }catch (SocketException e){System.out.println("Socket: " + e.getMessage());</a:t>
            </a:r>
          </a:p>
          <a:p>
            <a:pPr>
              <a:spcBef>
                <a:spcPct val="0"/>
              </a:spcBef>
              <a:buFontTx/>
              <a:buNone/>
            </a:pPr>
            <a:r>
              <a:rPr lang="en-GB" altLang="en-US" sz="1600" i="1">
                <a:latin typeface="Times" panose="02020603050405020304" pitchFamily="18" charset="0"/>
              </a:rPr>
              <a:t>	   }catch (IOException e) {System.out.println("IO: " + e.getMessage());}</a:t>
            </a:r>
          </a:p>
          <a:p>
            <a:pPr>
              <a:spcBef>
                <a:spcPct val="0"/>
              </a:spcBef>
              <a:buFontTx/>
              <a:buNone/>
            </a:pPr>
            <a:r>
              <a:rPr lang="en-GB" altLang="en-US" sz="1600">
                <a:latin typeface="Times" panose="02020603050405020304" pitchFamily="18" charset="0"/>
              </a:rPr>
              <a:t>	</a:t>
            </a:r>
            <a:r>
              <a:rPr lang="en-GB" altLang="en-US" sz="1600" i="1">
                <a:latin typeface="Times" panose="02020603050405020304" pitchFamily="18" charset="0"/>
              </a:rPr>
              <a:t>}finally {if(aSocket != null) aSocket.close();}</a:t>
            </a:r>
          </a:p>
          <a:p>
            <a:pPr>
              <a:spcBef>
                <a:spcPct val="0"/>
              </a:spcBef>
              <a:buFontTx/>
              <a:buNone/>
            </a:pPr>
            <a:r>
              <a:rPr lang="en-GB" altLang="en-US" sz="1600" i="1">
                <a:latin typeface="Times" panose="02020603050405020304" pitchFamily="18" charset="0"/>
              </a:rPr>
              <a:t>    }</a:t>
            </a:r>
          </a:p>
          <a:p>
            <a:pPr>
              <a:spcBef>
                <a:spcPct val="0"/>
              </a:spcBef>
              <a:buFontTx/>
              <a:buNone/>
            </a:pPr>
            <a:r>
              <a:rPr lang="en-GB" altLang="en-US" sz="1600" i="1">
                <a:latin typeface="Times" panose="02020603050405020304" pitchFamily="18" charset="0"/>
              </a:rPr>
              <a:t>}</a:t>
            </a:r>
          </a:p>
        </p:txBody>
      </p:sp>
    </p:spTree>
    <p:extLst>
      <p:ext uri="{BB962C8B-B14F-4D97-AF65-F5344CB8AC3E}">
        <p14:creationId xmlns:p14="http://schemas.microsoft.com/office/powerpoint/2010/main" val="4229682150"/>
      </p:ext>
    </p:extLst>
  </p:cSld>
  <p:clrMapOvr>
    <a:masterClrMapping/>
  </p:clrMapOvr>
</p:sld>
</file>

<file path=ppt/theme/theme1.xml><?xml version="1.0" encoding="utf-8"?>
<a:theme xmlns:a="http://schemas.openxmlformats.org/drawingml/2006/main" name="TannnenbaumTemplate">
  <a:themeElements>
    <a:clrScheme name="Tannnenbaum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annnenbaum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Tannnenbaum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nnnenbaum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nnnenbaum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nnnenbaum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nnnenbaum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nnnenbaum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nnnenbaum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TannenbaumOS-Template</Template>
  <TotalTime>11081</TotalTime>
  <Words>5251</Words>
  <Application>Microsoft Office PowerPoint</Application>
  <PresentationFormat>Widescreen</PresentationFormat>
  <Paragraphs>1100</Paragraphs>
  <Slides>103</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103</vt:i4>
      </vt:variant>
    </vt:vector>
  </HeadingPairs>
  <TitlesOfParts>
    <vt:vector size="110" baseType="lpstr">
      <vt:lpstr>Arial</vt:lpstr>
      <vt:lpstr>Cambria</vt:lpstr>
      <vt:lpstr>Courier</vt:lpstr>
      <vt:lpstr>Times</vt:lpstr>
      <vt:lpstr>Times New Roman</vt:lpstr>
      <vt:lpstr>TannnenbaumTemplate</vt:lpstr>
      <vt:lpstr>Default Design</vt:lpstr>
      <vt:lpstr>DISTRIBUTED SYSTEMS Principles and Paradigms Third Edition MAARTEN VAN STEEN ANDREW S. TANENBAUM   Chapter 3 Processes</vt:lpstr>
      <vt:lpstr>The Role of Virtualization in  Distributed Systems</vt:lpstr>
      <vt:lpstr>Architectures of Virtual Machines</vt:lpstr>
      <vt:lpstr>PowerPoint Presentation</vt:lpstr>
      <vt:lpstr>Why do we bother with root instructions?</vt:lpstr>
      <vt:lpstr>PowerPoint Presentation</vt:lpstr>
      <vt:lpstr>Thread Usage in Nondistributed Systems</vt:lpstr>
      <vt:lpstr>Thread Implementation</vt:lpstr>
      <vt:lpstr>Multithreaded Servers (1)</vt:lpstr>
      <vt:lpstr>Architectures of Virtual Machines</vt:lpstr>
      <vt:lpstr>Architectures of Virtual Machines (4)</vt:lpstr>
      <vt:lpstr>Architectures of Virtual Machines (5)</vt:lpstr>
      <vt:lpstr>Daemons / Nameservers</vt:lpstr>
      <vt:lpstr>Superservers</vt:lpstr>
      <vt:lpstr>Client-Side Software for  Distribution Transparency</vt:lpstr>
      <vt:lpstr>Server Clusters (1)</vt:lpstr>
      <vt:lpstr>Reasons for Migrating Code</vt:lpstr>
      <vt:lpstr>Models for Code Migration</vt:lpstr>
      <vt:lpstr>Migration: process-to-resource binding</vt:lpstr>
      <vt:lpstr>Migration – Can resource be moved?</vt:lpstr>
      <vt:lpstr>Migration and Local Resources</vt:lpstr>
      <vt:lpstr>Table of resource migration strategies</vt:lpstr>
      <vt:lpstr>Migration in Heterogeneous Systems</vt:lpstr>
      <vt:lpstr>Migration in Heterogeneous Systems</vt:lpstr>
      <vt:lpstr> Figure Slides for Chapter 4:   Networking and Internetworking</vt:lpstr>
      <vt:lpstr>CDK Slides</vt:lpstr>
      <vt:lpstr>Overview</vt:lpstr>
      <vt:lpstr>Figure 4.1 Middleware layers</vt:lpstr>
      <vt:lpstr>API for Internet Protocol</vt:lpstr>
      <vt:lpstr>Synchronous vs. Ansychronous Calls</vt:lpstr>
      <vt:lpstr>Synchronous calls</vt:lpstr>
      <vt:lpstr>Asynchronous Calls</vt:lpstr>
      <vt:lpstr>Write your own async. call</vt:lpstr>
      <vt:lpstr>IP header quadrad uniquely identifies the conversation to the Internet.</vt:lpstr>
      <vt:lpstr>Sending</vt:lpstr>
      <vt:lpstr>Binding to a server, variations</vt:lpstr>
      <vt:lpstr>Ports</vt:lpstr>
      <vt:lpstr>Figure 4.2 Sockets and ports</vt:lpstr>
      <vt:lpstr>UDP</vt:lpstr>
      <vt:lpstr>UDP “failures”</vt:lpstr>
      <vt:lpstr>UDP</vt:lpstr>
      <vt:lpstr>ServerSocket</vt:lpstr>
      <vt:lpstr>Socket</vt:lpstr>
      <vt:lpstr>Computer Architecture Definition for Distributed Systems</vt:lpstr>
      <vt:lpstr>ADD example</vt:lpstr>
      <vt:lpstr>ADD example two</vt:lpstr>
      <vt:lpstr>Marshaling and External Data Representation</vt:lpstr>
      <vt:lpstr>Marshaling--may have to translate data</vt:lpstr>
      <vt:lpstr>Marshaling translation choices</vt:lpstr>
      <vt:lpstr>Why impossible to fully automate</vt:lpstr>
      <vt:lpstr>PowerPoint Presentation</vt:lpstr>
      <vt:lpstr>Some dynamic linked data structures</vt:lpstr>
      <vt:lpstr>Some dynamic linked data structures</vt:lpstr>
      <vt:lpstr>Marshaling a dynamic cyclically linked list</vt:lpstr>
      <vt:lpstr>Now write the code to marshal this</vt:lpstr>
      <vt:lpstr>Introspection</vt:lpstr>
      <vt:lpstr>XML namespaces</vt:lpstr>
      <vt:lpstr>Serialization, “flattening”</vt:lpstr>
      <vt:lpstr>Odd semantics for objects</vt:lpstr>
      <vt:lpstr>CORBA’s CDR</vt:lpstr>
      <vt:lpstr>Figure 4.7 CORBA CDR for constructed types</vt:lpstr>
      <vt:lpstr>Figure 4.8 CORBA CDR message</vt:lpstr>
      <vt:lpstr>Java serialization</vt:lpstr>
      <vt:lpstr>Figure 4.9 Indication of Java serialized form</vt:lpstr>
      <vt:lpstr>Java serialization</vt:lpstr>
      <vt:lpstr>Java serialization</vt:lpstr>
      <vt:lpstr>Figure 4.10  XML definition of the Person structure</vt:lpstr>
      <vt:lpstr>Figure 4.11 Illustration of the use of a namespace in the Person structure</vt:lpstr>
      <vt:lpstr>Figure 4.12 An XML schema for the Person structure </vt:lpstr>
      <vt:lpstr>Figure 4.13 Representation of a remote object reference</vt:lpstr>
      <vt:lpstr>Figure 4.14 Request-reply communication</vt:lpstr>
      <vt:lpstr>Figure 4.15 Operations of the request-reply protocol</vt:lpstr>
      <vt:lpstr>Figure 4.16 Request-reply message structure</vt:lpstr>
      <vt:lpstr>Figure 4.17 RPC exchange protocols</vt:lpstr>
      <vt:lpstr>RRA efficiency tricks</vt:lpstr>
      <vt:lpstr>RPC exchange protocols</vt:lpstr>
      <vt:lpstr>PowerPoint Presentation</vt:lpstr>
      <vt:lpstr>PowerPoint Presentation</vt:lpstr>
      <vt:lpstr>PowerPoint Presentation</vt:lpstr>
      <vt:lpstr>PowerPoint Presentation</vt:lpstr>
      <vt:lpstr>RPC request reply…</vt:lpstr>
      <vt:lpstr>RPC request reply…</vt:lpstr>
      <vt:lpstr>RR-Ack</vt:lpstr>
      <vt:lpstr>Use TCP for RRA?</vt:lpstr>
      <vt:lpstr>Figure 4.18 HTTP request message</vt:lpstr>
      <vt:lpstr>Figure 4.19 HTTP reply message</vt:lpstr>
      <vt:lpstr>Figure 4.20 Multicast peer joins a group and sends and receives datagrams</vt:lpstr>
      <vt:lpstr>Figure 4.20 continued</vt:lpstr>
      <vt:lpstr>Figure 4.21 Sockets used for datagrams</vt:lpstr>
      <vt:lpstr>Figure 4.22 Sockets used for streams</vt:lpstr>
      <vt:lpstr>Cut slides:</vt:lpstr>
      <vt:lpstr>Distributed Servers</vt:lpstr>
      <vt:lpstr>Application level protocol</vt:lpstr>
      <vt:lpstr>Below the middleware</vt:lpstr>
      <vt:lpstr>Example: The XWindow System</vt:lpstr>
      <vt:lpstr>Server Clusters (2)</vt:lpstr>
      <vt:lpstr>Notes for this undocumented UDP code</vt:lpstr>
      <vt:lpstr>Figure 4.3 UDP client sends a message to the server and gets a reply</vt:lpstr>
      <vt:lpstr>Figure 4.4: UDP server repeatedly receives a request and sends it back to the client</vt:lpstr>
      <vt:lpstr>Figure 4.5: TCP client makes connection to server, sends request and receives reply</vt:lpstr>
      <vt:lpstr>Figure 4.6 TCP server makes a connection for each client and then echoes the client’s  request</vt:lpstr>
      <vt:lpstr>Figure 4.6 continued</vt:lpstr>
      <vt:lpstr>Blank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Steve Armstrong</dc:creator>
  <cp:lastModifiedBy>Elliott, Clark</cp:lastModifiedBy>
  <cp:revision>134</cp:revision>
  <dcterms:created xsi:type="dcterms:W3CDTF">2005-10-24T20:12:14Z</dcterms:created>
  <dcterms:modified xsi:type="dcterms:W3CDTF">2020-04-19T00:51:33Z</dcterms:modified>
</cp:coreProperties>
</file>